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91" r:id="rId3"/>
    <p:sldId id="259" r:id="rId4"/>
    <p:sldId id="257" r:id="rId5"/>
    <p:sldId id="261" r:id="rId6"/>
    <p:sldId id="260" r:id="rId7"/>
    <p:sldId id="258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82" r:id="rId21"/>
    <p:sldId id="283" r:id="rId22"/>
    <p:sldId id="284" r:id="rId23"/>
    <p:sldId id="285" r:id="rId24"/>
    <p:sldId id="286" r:id="rId25"/>
    <p:sldId id="287" r:id="rId26"/>
    <p:sldId id="288" r:id="rId27"/>
    <p:sldId id="289" r:id="rId28"/>
    <p:sldId id="290" r:id="rId29"/>
    <p:sldId id="292" r:id="rId30"/>
    <p:sldId id="293" r:id="rId31"/>
    <p:sldId id="294" r:id="rId32"/>
    <p:sldId id="295" r:id="rId33"/>
    <p:sldId id="275" r:id="rId34"/>
    <p:sldId id="278" r:id="rId35"/>
    <p:sldId id="279" r:id="rId36"/>
    <p:sldId id="277" r:id="rId37"/>
    <p:sldId id="276" r:id="rId38"/>
    <p:sldId id="280" r:id="rId39"/>
    <p:sldId id="281" r:id="rId4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37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A337B6-436B-47EB-899B-B5CC8EBFAEEE}" type="datetimeFigureOut">
              <a:rPr lang="ru-RU" smtClean="0"/>
              <a:t>03.09.2024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36F927-B83E-4CBA-9F54-27C6CAEF4E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58673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A337B6-436B-47EB-899B-B5CC8EBFAEEE}" type="datetimeFigureOut">
              <a:rPr lang="ru-RU" smtClean="0"/>
              <a:t>03.09.2024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36F927-B83E-4CBA-9F54-27C6CAEF4E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30721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A337B6-436B-47EB-899B-B5CC8EBFAEEE}" type="datetimeFigureOut">
              <a:rPr lang="ru-RU" smtClean="0"/>
              <a:t>03.09.2024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36F927-B83E-4CBA-9F54-27C6CAEF4E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48903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A337B6-436B-47EB-899B-B5CC8EBFAEEE}" type="datetimeFigureOut">
              <a:rPr lang="ru-RU" smtClean="0"/>
              <a:t>03.09.2024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36F927-B83E-4CBA-9F54-27C6CAEF4E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07215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A337B6-436B-47EB-899B-B5CC8EBFAEEE}" type="datetimeFigureOut">
              <a:rPr lang="ru-RU" smtClean="0"/>
              <a:t>03.09.2024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36F927-B83E-4CBA-9F54-27C6CAEF4E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077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A337B6-436B-47EB-899B-B5CC8EBFAEEE}" type="datetimeFigureOut">
              <a:rPr lang="ru-RU" smtClean="0"/>
              <a:t>03.09.2024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36F927-B83E-4CBA-9F54-27C6CAEF4E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29814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A337B6-436B-47EB-899B-B5CC8EBFAEEE}" type="datetimeFigureOut">
              <a:rPr lang="ru-RU" smtClean="0"/>
              <a:t>03.09.2024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36F927-B83E-4CBA-9F54-27C6CAEF4E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29175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A337B6-436B-47EB-899B-B5CC8EBFAEEE}" type="datetimeFigureOut">
              <a:rPr lang="ru-RU" smtClean="0"/>
              <a:t>03.09.2024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36F927-B83E-4CBA-9F54-27C6CAEF4E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46456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A337B6-436B-47EB-899B-B5CC8EBFAEEE}" type="datetimeFigureOut">
              <a:rPr lang="ru-RU" smtClean="0"/>
              <a:t>03.09.2024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36F927-B83E-4CBA-9F54-27C6CAEF4E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67915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A337B6-436B-47EB-899B-B5CC8EBFAEEE}" type="datetimeFigureOut">
              <a:rPr lang="ru-RU" smtClean="0"/>
              <a:t>03.09.2024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36F927-B83E-4CBA-9F54-27C6CAEF4E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38925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A337B6-436B-47EB-899B-B5CC8EBFAEEE}" type="datetimeFigureOut">
              <a:rPr lang="ru-RU" smtClean="0"/>
              <a:t>03.09.2024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36F927-B83E-4CBA-9F54-27C6CAEF4E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16262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A337B6-436B-47EB-899B-B5CC8EBFAEEE}" type="datetimeFigureOut">
              <a:rPr lang="ru-RU" smtClean="0"/>
              <a:t>03.09.2024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36F927-B83E-4CBA-9F54-27C6CAEF4E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38546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История мировой культуры и литературы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Лекция 1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5082692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2 под культурой понимается 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совокупность духовных ценностей и норм, присущих большой социальной группе, общности, народу или нации (элитарная культура, русская культура, русская зарубежная культура, культура молодежи, культура рабочего класса и др.).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9171395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3 культура выражает 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высокий уровень качественного развития духовных достижений («культурный человек» в значении воспитанный, «культура рабочего места» в значении «опрятно прибранное, чистое функциональное пространство»). «Уровневый» смысл мы вносим в понятие «культура», когда культуру противопоставляем бескультурью — отсутствию культуры. Нет общества, народа, группы или человека, лишенных культуры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8309142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Приверженцы более узкого подхода к пониманию культуры считают неправильным распространять ее на всю совокупность общественных явлений. В обществе много безобразного, отвратительного, которое никак не назовешь культурой.</a:t>
            </a:r>
          </a:p>
          <a:p>
            <a:r>
              <a:rPr lang="ru-RU" dirty="0" smtClean="0"/>
              <a:t>Если нечто направлено на уничтожение создаваемых человеком позитивных ценностей, то это нечто необходимо называть не культурой, а антикультурой. Критерием здесь выступает человек, мера его развития. И тогда культура — только то, что содействует развитию, а не деградации человека.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1460861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Сущность культуры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/>
              <a:t>Культурная статика </a:t>
            </a:r>
            <a:r>
              <a:rPr lang="ru-RU" dirty="0" smtClean="0"/>
              <a:t>описывает культуру в состоянии покоя, внутреннее строение культуры — совокупность элементов, и формы культуры — конфигурации, характерные сочетания таких элементов</a:t>
            </a:r>
          </a:p>
          <a:p>
            <a:r>
              <a:rPr lang="ru-RU" b="1" dirty="0" smtClean="0"/>
              <a:t>Культурная динамика </a:t>
            </a:r>
            <a:r>
              <a:rPr lang="ru-RU" dirty="0" smtClean="0"/>
              <a:t>описывает культуру в движении, средства, механизмы и процессы, сопровождающие изменение. Культура зарождается, распространяется, разрушается, сохраняется, с ней происходит множество всевозможных метаморфоз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864573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Сущность культуры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культура имеет два измерения — материальное и нематериальное</a:t>
            </a:r>
          </a:p>
          <a:p>
            <a:r>
              <a:rPr lang="ru-RU" dirty="0" smtClean="0"/>
              <a:t>Материальная культура включает физические объекты, созданные руками человека</a:t>
            </a:r>
          </a:p>
          <a:p>
            <a:r>
              <a:rPr lang="ru-RU" dirty="0" smtClean="0"/>
              <a:t>Нематериальную, или духовную культуру образуют нормы, правила, образцы, эталоны, модели и нормы поведения, законы, ценности, церемонии, ритуалы, символы, мифы, знания, идеи, обычаи, традиции, язык.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0189530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Основные функции культуры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 smtClean="0"/>
              <a:t>Первой универсальной функцией надо считать </a:t>
            </a:r>
            <a:r>
              <a:rPr lang="ru-RU" b="1" dirty="0" smtClean="0"/>
              <a:t>защитную</a:t>
            </a:r>
            <a:r>
              <a:rPr lang="ru-RU" dirty="0" smtClean="0"/>
              <a:t>. Она состоит в том, что при помощи искусственно созданных орудий и приспособлений — орудий труда, лекарств, оружия, транспортных средств, источников энергии — человек неимоверно увеличил свои возможности приспособления к окружающему миру, подчинения себе сил природы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587331" y="1825625"/>
            <a:ext cx="4351338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715885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Основные функции культуры</a:t>
            </a:r>
            <a:endParaRPr lang="ru-RU" b="1" dirty="0"/>
          </a:p>
        </p:txBody>
      </p:sp>
      <p:sp>
        <p:nvSpPr>
          <p:cNvPr id="5" name="Объект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dirty="0" smtClean="0"/>
              <a:t>Креативная функция</a:t>
            </a:r>
          </a:p>
          <a:p>
            <a:r>
              <a:rPr lang="ru-RU" dirty="0" smtClean="0"/>
              <a:t>преобразование и освоение мира. </a:t>
            </a:r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7198822" y="1270909"/>
            <a:ext cx="3783676" cy="242785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113" y="3813983"/>
            <a:ext cx="4572000" cy="257175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33309" y="3835804"/>
            <a:ext cx="4189615" cy="25499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257219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Коммуникативная функция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dirty="0" smtClean="0"/>
              <a:t>передача информации в любом виде: устное и письменное сообщение, общение людей, групп, народов, использование технических средств связи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8079971" y="1239226"/>
            <a:ext cx="3273829" cy="229276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60853" y="2937853"/>
            <a:ext cx="2302787" cy="337404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34892" y="3859097"/>
            <a:ext cx="3476799" cy="231786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76474" y="4233170"/>
            <a:ext cx="2868893" cy="23178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15488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err="1" smtClean="0"/>
              <a:t>Сигнификативная</a:t>
            </a:r>
            <a:r>
              <a:rPr lang="ru-RU" b="1" dirty="0" smtClean="0"/>
              <a:t> функция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dirty="0" smtClean="0"/>
              <a:t>— функция приписывания значений и ценностей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724996" y="1463315"/>
            <a:ext cx="4778434" cy="268786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0630" y="3089305"/>
            <a:ext cx="5489170" cy="308765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24007" y="4256982"/>
            <a:ext cx="3722717" cy="23266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539641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Нормативная функция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dirty="0" smtClean="0"/>
              <a:t>культура ответственна за создание норм, стандартов, правил и рецептов поведения людей. Они имеют самое разнос наименование: обычаи и традиции, приказы, постановления, распоряжения, законы, конституционные акты, этикет, манеры, нравы. 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935133" y="1426196"/>
            <a:ext cx="3140979" cy="231607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52478" y="2159000"/>
            <a:ext cx="2764108" cy="215890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38335" y="4472601"/>
            <a:ext cx="3618465" cy="20343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32901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Система оценивания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Участие в семинарах – до 5 баллов (+ бонус)</a:t>
            </a:r>
          </a:p>
          <a:p>
            <a:r>
              <a:rPr lang="ru-RU" dirty="0" smtClean="0"/>
              <a:t>Ведение конспектов – до 20 баллов</a:t>
            </a:r>
          </a:p>
          <a:p>
            <a:r>
              <a:rPr lang="ru-RU" dirty="0" smtClean="0"/>
              <a:t>Экзамен (тестирование) – до 100 баллов</a:t>
            </a:r>
          </a:p>
          <a:p>
            <a:r>
              <a:rPr lang="ru-RU" dirty="0" smtClean="0"/>
              <a:t>Индивидуальное задание – до 100 баллов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9891425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b="1" dirty="0"/>
              <a:t>МЕТОДОЛОГИИ И МЕТОДЫ</a:t>
            </a:r>
            <a:br>
              <a:rPr lang="ru-RU" b="1" dirty="0"/>
            </a:br>
            <a:r>
              <a:rPr lang="ru-RU" b="1" dirty="0"/>
              <a:t>ИССЛЕДОВАНИЯ КУЛЬТУРЫ</a:t>
            </a:r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440086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333333"/>
                </a:solidFill>
                <a:latin typeface="YS Text"/>
              </a:rPr>
              <a:t>Методология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333333"/>
                </a:solidFill>
                <a:latin typeface="YS Text"/>
              </a:rPr>
              <a:t> </a:t>
            </a:r>
            <a:r>
              <a:rPr lang="ru-RU" dirty="0">
                <a:solidFill>
                  <a:srgbClr val="333333"/>
                </a:solidFill>
                <a:latin typeface="YS Text"/>
              </a:rPr>
              <a:t>(от греч. </a:t>
            </a:r>
            <a:r>
              <a:rPr lang="ru-RU" dirty="0" err="1">
                <a:solidFill>
                  <a:srgbClr val="333333"/>
                </a:solidFill>
                <a:latin typeface="YS Text"/>
              </a:rPr>
              <a:t>méthodos</a:t>
            </a:r>
            <a:r>
              <a:rPr lang="ru-RU" dirty="0">
                <a:solidFill>
                  <a:srgbClr val="333333"/>
                </a:solidFill>
                <a:latin typeface="YS Text"/>
              </a:rPr>
              <a:t> – путь исследования, теория и </a:t>
            </a:r>
            <a:r>
              <a:rPr lang="ru-RU" dirty="0" err="1">
                <a:solidFill>
                  <a:srgbClr val="333333"/>
                </a:solidFill>
                <a:latin typeface="YS Text"/>
              </a:rPr>
              <a:t>lógos</a:t>
            </a:r>
            <a:r>
              <a:rPr lang="ru-RU" dirty="0">
                <a:solidFill>
                  <a:srgbClr val="333333"/>
                </a:solidFill>
                <a:latin typeface="YS Text"/>
              </a:rPr>
              <a:t> – слово, учение) – </a:t>
            </a:r>
            <a:r>
              <a:rPr lang="ru-RU" b="1" dirty="0">
                <a:solidFill>
                  <a:srgbClr val="333333"/>
                </a:solidFill>
                <a:latin typeface="YS Text"/>
              </a:rPr>
              <a:t>учение о принципах исследования, формах и способах научного познания</a:t>
            </a:r>
            <a:r>
              <a:rPr lang="ru-RU" dirty="0">
                <a:solidFill>
                  <a:srgbClr val="333333"/>
                </a:solidFill>
                <a:latin typeface="YS Text"/>
              </a:rPr>
              <a:t>. Методология определяет общую ориентацию исследования, особенности подхода к объекту изучения, способ организации научного знания.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9710793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Культура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может </a:t>
            </a:r>
            <a:r>
              <a:rPr lang="ru-RU" dirty="0"/>
              <a:t>являться как объектом, так и предметом исследования. </a:t>
            </a:r>
            <a:endParaRPr lang="ru-RU" dirty="0" smtClean="0"/>
          </a:p>
          <a:p>
            <a:r>
              <a:rPr lang="ru-RU" b="1" dirty="0" smtClean="0"/>
              <a:t>Культуру как объект исследования рассматривается как носитель </a:t>
            </a:r>
            <a:r>
              <a:rPr lang="ru-RU" b="1" dirty="0"/>
              <a:t>тех свойств, которые составляют предмет интереса самых разных наук – </a:t>
            </a:r>
            <a:r>
              <a:rPr lang="ru-RU" b="1" dirty="0" smtClean="0"/>
              <a:t>история культуры, социология культуры, культура медицины</a:t>
            </a:r>
          </a:p>
          <a:p>
            <a:r>
              <a:rPr lang="ru-RU" b="1" dirty="0" smtClean="0"/>
              <a:t>Культура как предмет </a:t>
            </a:r>
            <a:r>
              <a:rPr lang="ru-RU" b="1" dirty="0"/>
              <a:t>совокупность искусственных порядков и объектов, созданных людьми в дополнение к природным, </a:t>
            </a:r>
            <a:r>
              <a:rPr lang="ru-RU" dirty="0"/>
              <a:t>это определённая система ценностей, система норм и правил поведения в обществе, система знания и самопознания и система освоения и символического обозначения окружающего мира. </a:t>
            </a:r>
          </a:p>
        </p:txBody>
      </p:sp>
    </p:spTree>
    <p:extLst>
      <p:ext uri="{BB962C8B-B14F-4D97-AF65-F5344CB8AC3E}">
        <p14:creationId xmlns:p14="http://schemas.microsoft.com/office/powerpoint/2010/main" val="165976138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Методы культурологии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b="1" dirty="0">
                <a:solidFill>
                  <a:srgbClr val="000000"/>
                </a:solidFill>
                <a:latin typeface="Arial" panose="020B0604020202020204" pitchFamily="34" charset="0"/>
              </a:rPr>
              <a:t>1)</a:t>
            </a:r>
            <a:r>
              <a:rPr lang="ru-RU" b="1" u="sng" dirty="0">
                <a:solidFill>
                  <a:srgbClr val="000000"/>
                </a:solidFill>
                <a:latin typeface="Arial" panose="020B0604020202020204" pitchFamily="34" charset="0"/>
              </a:rPr>
              <a:t>Компаративный</a:t>
            </a:r>
            <a:r>
              <a:rPr lang="ru-RU" b="1" dirty="0">
                <a:solidFill>
                  <a:srgbClr val="000000"/>
                </a:solidFill>
                <a:latin typeface="Arial" panose="020B0604020202020204" pitchFamily="34" charset="0"/>
              </a:rPr>
              <a:t>– проводит сравнительный анализ культурных объектов в рамках одного хронологического периода</a:t>
            </a: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</a:rPr>
              <a:t>.</a:t>
            </a:r>
          </a:p>
          <a:p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</a:rPr>
              <a:t>2)</a:t>
            </a:r>
            <a:r>
              <a:rPr lang="ru-RU" u="sng" dirty="0">
                <a:solidFill>
                  <a:srgbClr val="000000"/>
                </a:solidFill>
                <a:latin typeface="Arial" panose="020B0604020202020204" pitchFamily="34" charset="0"/>
              </a:rPr>
              <a:t>Антологический</a:t>
            </a: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</a:rPr>
              <a:t>(антология – учение о бытие) – изучает сущностные, базовые характеристики культуры</a:t>
            </a:r>
          </a:p>
          <a:p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</a:rPr>
              <a:t>3)</a:t>
            </a:r>
            <a:r>
              <a:rPr lang="ru-RU" u="sng" dirty="0">
                <a:solidFill>
                  <a:srgbClr val="000000"/>
                </a:solidFill>
                <a:latin typeface="Arial" panose="020B0604020202020204" pitchFamily="34" charset="0"/>
              </a:rPr>
              <a:t>Гносеологический</a:t>
            </a: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</a:rPr>
              <a:t>(гносеология - теория познания) – изучает культуру, как способ познания окружающего мира.</a:t>
            </a:r>
          </a:p>
          <a:p>
            <a:r>
              <a:rPr lang="ru-RU" b="1" dirty="0">
                <a:solidFill>
                  <a:srgbClr val="000000"/>
                </a:solidFill>
                <a:latin typeface="Arial" panose="020B0604020202020204" pitchFamily="34" charset="0"/>
              </a:rPr>
              <a:t>4)</a:t>
            </a:r>
            <a:r>
              <a:rPr lang="ru-RU" b="1" u="sng" dirty="0">
                <a:solidFill>
                  <a:srgbClr val="000000"/>
                </a:solidFill>
                <a:latin typeface="Arial" panose="020B0604020202020204" pitchFamily="34" charset="0"/>
              </a:rPr>
              <a:t>Аксиологический</a:t>
            </a:r>
            <a:r>
              <a:rPr lang="ru-RU" b="1" dirty="0">
                <a:solidFill>
                  <a:srgbClr val="000000"/>
                </a:solidFill>
                <a:latin typeface="Arial" panose="020B0604020202020204" pitchFamily="34" charset="0"/>
              </a:rPr>
              <a:t>(аксиология – учение о ценностях) – изучает культуру как систему базовых ценностей и идей определённой эпохи.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7963519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Методы культурологии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b="1" dirty="0"/>
              <a:t>5)Семиотический– изучает культуру как систему знаков и символов.</a:t>
            </a:r>
          </a:p>
          <a:p>
            <a:r>
              <a:rPr lang="ru-RU" b="1" dirty="0"/>
              <a:t>6)Феноменологический - изучает культуру как систему определённых феноменов.</a:t>
            </a:r>
          </a:p>
          <a:p>
            <a:r>
              <a:rPr lang="ru-RU" b="1" dirty="0"/>
              <a:t>7)Метод контент-анализа (социологический) – используется для анализа культурных текстов; анализ и оценка информации путём выделения смысловых единиц текста и замена частоты упоминания этих единиц в определённой выборке.</a:t>
            </a:r>
          </a:p>
          <a:p>
            <a:r>
              <a:rPr lang="ru-RU" dirty="0"/>
              <a:t>8)Синергетический(основатель </a:t>
            </a:r>
            <a:r>
              <a:rPr lang="ru-RU" dirty="0" err="1"/>
              <a:t>И.Пригожин</a:t>
            </a:r>
            <a:r>
              <a:rPr lang="ru-RU" dirty="0"/>
              <a:t>) – комплексный метод, который объединяет подходы теории игр, </a:t>
            </a:r>
            <a:r>
              <a:rPr lang="ru-RU" dirty="0" err="1"/>
              <a:t>матанализа</a:t>
            </a:r>
            <a:r>
              <a:rPr lang="ru-RU" dirty="0"/>
              <a:t> и </a:t>
            </a:r>
            <a:r>
              <a:rPr lang="ru-RU" dirty="0" err="1"/>
              <a:t>мат.статистики</a:t>
            </a:r>
            <a:r>
              <a:rPr lang="ru-RU" dirty="0"/>
              <a:t> и различных культурологических теорий и разрабатывает типологии и модели развития культуры и строит прогнозы и типологии её дальнейшего развития.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9797210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Доминирующая культура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— </a:t>
            </a:r>
            <a:r>
              <a:rPr lang="ru-RU" dirty="0"/>
              <a:t>совокупность принятых в обществе социальных норм, поведения, языка, ценностей и религии. Эти признаки зачастую являются нормой для общества в целом. </a:t>
            </a:r>
            <a:endParaRPr lang="ru-RU" dirty="0" smtClean="0"/>
          </a:p>
          <a:p>
            <a:r>
              <a:rPr lang="ru-RU" dirty="0" smtClean="0"/>
              <a:t>Доминирующая </a:t>
            </a:r>
            <a:r>
              <a:rPr lang="ru-RU" dirty="0"/>
              <a:t>культура, как правило, достигает господства путём контроля социальных институтов, таких как учебные заведения, коммуникация, художественная культура, право, политический процесс и бизнес.</a:t>
            </a:r>
          </a:p>
        </p:txBody>
      </p:sp>
    </p:spTree>
    <p:extLst>
      <p:ext uri="{BB962C8B-B14F-4D97-AF65-F5344CB8AC3E}">
        <p14:creationId xmlns:p14="http://schemas.microsoft.com/office/powerpoint/2010/main" val="244259354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000000"/>
                </a:solidFill>
                <a:latin typeface="Arial" panose="020B0604020202020204" pitchFamily="34" charset="0"/>
              </a:rPr>
              <a:t>КУЛЬТУРА СПЕЦИФИЧЕСКАЯ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algn="just"/>
            <a:r>
              <a:rPr lang="ru-RU" dirty="0" smtClean="0">
                <a:solidFill>
                  <a:srgbClr val="000000"/>
                </a:solidFill>
                <a:latin typeface="Arial" panose="020B0604020202020204" pitchFamily="34" charset="0"/>
              </a:rPr>
              <a:t>Это </a:t>
            </a: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</a:rPr>
              <a:t>понятие фиксирует обстоятельство, что любая культура обладает своими особенностями, которые сохраняются и в типологически однородном сообществе. Эта специфичность означает особенность данной культуры, ее отличие от всех иных, и проявляется по-разному.</a:t>
            </a:r>
          </a:p>
          <a:p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</a:rPr>
              <a:t>В качестве специфической может выступать:</a:t>
            </a:r>
          </a:p>
          <a:p>
            <a:pPr lvl="1"/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</a:rPr>
              <a:t>1) “</a:t>
            </a:r>
            <a:r>
              <a:rPr lang="ru-RU" u="sng" dirty="0">
                <a:solidFill>
                  <a:srgbClr val="000000"/>
                </a:solidFill>
                <a:latin typeface="Arial" panose="020B0604020202020204" pitchFamily="34" charset="0"/>
              </a:rPr>
              <a:t>маргинальная культура</a:t>
            </a: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</a:rPr>
              <a:t>” - пограничная, переходная культура, возникающая на грани культурно-исторических эпох, мировоззрений, языков, этнических культур или субкультур.</a:t>
            </a:r>
          </a:p>
          <a:p>
            <a:pPr lvl="1"/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</a:rPr>
              <a:t>2)</a:t>
            </a:r>
            <a:r>
              <a:rPr lang="ru-RU" u="sng" dirty="0">
                <a:solidFill>
                  <a:srgbClr val="000000"/>
                </a:solidFill>
                <a:latin typeface="Arial" panose="020B0604020202020204" pitchFamily="34" charset="0"/>
              </a:rPr>
              <a:t>субкультура</a:t>
            </a: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</a:rPr>
              <a:t> - часть культуры общества, отличающаяся от преобладающего большинства, а также социальные группы носителей этой культуры. Субкультура может отличаться от доминирующей культуры собственной системой ценностей, языком, манерой поведения, одеждой и другими аспектами.</a:t>
            </a:r>
          </a:p>
          <a:p>
            <a:pPr lvl="1"/>
            <a:r>
              <a:rPr lang="ru-RU" i="1" dirty="0">
                <a:solidFill>
                  <a:srgbClr val="000000"/>
                </a:solidFill>
                <a:latin typeface="Arial" panose="020B0604020202020204" pitchFamily="34" charset="0"/>
              </a:rPr>
              <a:t>3)</a:t>
            </a:r>
            <a:r>
              <a:rPr lang="ru-RU" u="sng" dirty="0" err="1">
                <a:solidFill>
                  <a:srgbClr val="000000"/>
                </a:solidFill>
                <a:latin typeface="Arial" panose="020B0604020202020204" pitchFamily="34" charset="0"/>
              </a:rPr>
              <a:t>контркулътура</a:t>
            </a:r>
            <a:r>
              <a:rPr lang="ru-RU" i="1" dirty="0">
                <a:solidFill>
                  <a:srgbClr val="000000"/>
                </a:solidFill>
                <a:latin typeface="Arial" panose="020B0604020202020204" pitchFamily="34" charset="0"/>
              </a:rPr>
              <a:t>.</a:t>
            </a:r>
            <a:endParaRPr lang="ru-RU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4498378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000000"/>
                </a:solidFill>
                <a:latin typeface="Arial" panose="020B0604020202020204" pitchFamily="34" charset="0"/>
              </a:rPr>
              <a:t>КОНТРКУЛЬТУРА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algn="just"/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</a:rPr>
              <a:t> — понятие культурологии, имеющее три основных значения.</a:t>
            </a:r>
          </a:p>
          <a:p>
            <a:pPr algn="just"/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</a:rPr>
              <a:t>1) Деятельность по преодолению культурного образа жизни как такового, возврату к жизни естественной, натуральной, необщественной.</a:t>
            </a:r>
          </a:p>
          <a:p>
            <a:pPr algn="just"/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</a:rPr>
              <a:t>2) Различные виды культурного протеста против доминирующей системы культурных ценностей (например, движение “хиппи”, культура андеграунда и т. п.), стремящегося не разрушить эту систему, а отделиться от нее, вести независимое самодостаточное существование.</a:t>
            </a:r>
          </a:p>
          <a:p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</a:rPr>
              <a:t>3) Деятельность по разрушению доминирующей системы культурных ценностей, замена их новыми, во многом противоположными по своим характеристикам ценностям старой культуры, которые агрессивно преодолевают, преобразуют ее.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5209211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Материальная культура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ru-RU" dirty="0" smtClean="0"/>
              <a:t>совокупность </a:t>
            </a:r>
            <a:r>
              <a:rPr lang="ru-RU" dirty="0"/>
              <a:t>овеществленных результатов человеческой деятельности, включающая:</a:t>
            </a:r>
          </a:p>
          <a:p>
            <a:endParaRPr lang="ru-RU" dirty="0"/>
          </a:p>
          <a:p>
            <a:r>
              <a:rPr lang="ru-RU" dirty="0"/>
              <a:t>- физические объекты, созданные человеком; </a:t>
            </a:r>
          </a:p>
          <a:p>
            <a:r>
              <a:rPr lang="ru-RU" dirty="0"/>
              <a:t>- природные объекты, используемые человеком.</a:t>
            </a:r>
          </a:p>
        </p:txBody>
      </p:sp>
    </p:spTree>
    <p:extLst>
      <p:ext uri="{BB962C8B-B14F-4D97-AF65-F5344CB8AC3E}">
        <p14:creationId xmlns:p14="http://schemas.microsoft.com/office/powerpoint/2010/main" val="423325818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ru-RU" dirty="0" smtClean="0"/>
              <a:t>– </a:t>
            </a:r>
            <a:r>
              <a:rPr lang="ru-RU" dirty="0"/>
              <a:t>это объединенные в одно целое культурные и социальные явления. Вот они:</a:t>
            </a:r>
          </a:p>
          <a:p>
            <a:r>
              <a:rPr lang="ru-RU" dirty="0"/>
              <a:t>образование</a:t>
            </a:r>
          </a:p>
          <a:p>
            <a:r>
              <a:rPr lang="ru-RU" dirty="0"/>
              <a:t>наука</a:t>
            </a:r>
          </a:p>
          <a:p>
            <a:r>
              <a:rPr lang="ru-RU" dirty="0"/>
              <a:t>политика</a:t>
            </a:r>
          </a:p>
          <a:p>
            <a:r>
              <a:rPr lang="ru-RU" dirty="0"/>
              <a:t>туризм</a:t>
            </a:r>
          </a:p>
          <a:p>
            <a:r>
              <a:rPr lang="ru-RU" dirty="0"/>
              <a:t>духовность</a:t>
            </a:r>
          </a:p>
          <a:p>
            <a:r>
              <a:rPr lang="ru-RU" dirty="0"/>
              <a:t>телесность</a:t>
            </a:r>
          </a:p>
          <a:p>
            <a:r>
              <a:rPr lang="ru-RU" dirty="0"/>
              <a:t>воспитание</a:t>
            </a:r>
          </a:p>
          <a:p>
            <a:r>
              <a:rPr lang="ru-RU" dirty="0"/>
              <a:t>семья</a:t>
            </a:r>
          </a:p>
          <a:p>
            <a:r>
              <a:rPr lang="ru-RU" dirty="0"/>
              <a:t>мода</a:t>
            </a:r>
          </a:p>
          <a:p>
            <a:r>
              <a:rPr lang="ru-RU" dirty="0"/>
              <a:t>бренд</a:t>
            </a:r>
          </a:p>
          <a:p>
            <a:r>
              <a:rPr lang="ru-RU" dirty="0"/>
              <a:t>религия</a:t>
            </a:r>
          </a:p>
          <a:p>
            <a:r>
              <a:rPr lang="ru-RU" dirty="0"/>
              <a:t>миф, легенда</a:t>
            </a:r>
          </a:p>
        </p:txBody>
      </p:sp>
    </p:spTree>
    <p:extLst>
      <p:ext uri="{BB962C8B-B14F-4D97-AF65-F5344CB8AC3E}">
        <p14:creationId xmlns:p14="http://schemas.microsoft.com/office/powerpoint/2010/main" val="28654195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Культурогенез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Ч.1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431047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КУЛЬТУРА ДУХОВНАЯ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— </a:t>
            </a:r>
            <a:r>
              <a:rPr lang="ru-RU" dirty="0"/>
              <a:t>это система знаний и мировоззренческих идей, присущих конкретному культурно-историческому единству или человечеству в целом. </a:t>
            </a:r>
            <a:endParaRPr lang="ru-RU" dirty="0" smtClean="0"/>
          </a:p>
          <a:p>
            <a:r>
              <a:rPr lang="ru-RU" dirty="0" smtClean="0"/>
              <a:t>Понятие </a:t>
            </a:r>
            <a:r>
              <a:rPr lang="ru-RU" dirty="0"/>
              <a:t>«духовной культуры» восходит к историко-философским идеям немецкого философа, лингвиста и государственного деятеля Вильгельма фон Гумбольдта. Согласно выработанной им теории исторического познания, всемирная история есть результат деятельности духовной силы, лежащей за пределами познания, которая проявляет себя через творческие способности и личные усилия отдельных индивидов. Плоды этого сотворчества составляют духовную культуру человечества.</a:t>
            </a:r>
          </a:p>
        </p:txBody>
      </p:sp>
    </p:spTree>
    <p:extLst>
      <p:ext uri="{BB962C8B-B14F-4D97-AF65-F5344CB8AC3E}">
        <p14:creationId xmlns:p14="http://schemas.microsoft.com/office/powerpoint/2010/main" val="304638166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КУЛЬТУРА МАССОВАЯ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— </a:t>
            </a:r>
            <a:r>
              <a:rPr lang="ru-RU" dirty="0"/>
              <a:t>Массовая культура или поп-культура, </a:t>
            </a:r>
            <a:r>
              <a:rPr lang="ru-RU" dirty="0" err="1"/>
              <a:t>масскультура</a:t>
            </a:r>
            <a:r>
              <a:rPr lang="ru-RU" dirty="0"/>
              <a:t>, культура большинства — культура, распространенная, т.е. популярная и преобладающая среди широких слоев населения в данном обществе. Она включает в себя такие явления, как спорт, развлечения, быт, музыка, в том числе и </a:t>
            </a:r>
            <a:r>
              <a:rPr lang="ru-RU" dirty="0" err="1"/>
              <a:t>pop-music</a:t>
            </a:r>
            <a:r>
              <a:rPr lang="ru-RU" dirty="0"/>
              <a:t>, литература, средства массовой информации, изобразительное искусство, в том числе и </a:t>
            </a:r>
            <a:r>
              <a:rPr lang="ru-RU" dirty="0" err="1"/>
              <a:t>bienale</a:t>
            </a:r>
            <a:r>
              <a:rPr lang="ru-RU" dirty="0"/>
              <a:t> и т. п.</a:t>
            </a:r>
          </a:p>
        </p:txBody>
      </p:sp>
    </p:spTree>
    <p:extLst>
      <p:ext uri="{BB962C8B-B14F-4D97-AF65-F5344CB8AC3E}">
        <p14:creationId xmlns:p14="http://schemas.microsoft.com/office/powerpoint/2010/main" val="308517555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КУЛЬТУРА ЭЛИТАРНАЯ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— </a:t>
            </a:r>
            <a:r>
              <a:rPr lang="ru-RU" dirty="0"/>
              <a:t>присуща привилегированным слоям общества либо считающим себя таковыми, отличается сравнительной углублённостью, сложностью, иногда изощренностью форм</a:t>
            </a:r>
            <a:r>
              <a:rPr lang="ru-RU"/>
              <a:t>. </a:t>
            </a:r>
            <a:endParaRPr lang="ru-RU" smtClean="0"/>
          </a:p>
          <a:p>
            <a:r>
              <a:rPr lang="ru-RU" smtClean="0"/>
              <a:t>Ее </a:t>
            </a:r>
            <a:r>
              <a:rPr lang="ru-RU" dirty="0"/>
              <a:t>основной идеал — формирование сознания, готового к активной преобразующей деятельности и творчеству в соответствии с объективными законами действительности.</a:t>
            </a:r>
          </a:p>
        </p:txBody>
      </p:sp>
    </p:spTree>
    <p:extLst>
      <p:ext uri="{BB962C8B-B14F-4D97-AF65-F5344CB8AC3E}">
        <p14:creationId xmlns:p14="http://schemas.microsoft.com/office/powerpoint/2010/main" val="37820738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Литература как феномен культуры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Лекция 2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8361120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 </a:t>
            </a:r>
            <a:r>
              <a:rPr lang="ru-RU" b="1" dirty="0"/>
              <a:t>литература есть искусство языка</a:t>
            </a: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31026" y="1421476"/>
            <a:ext cx="9792392" cy="51040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410375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Язык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служит  </a:t>
            </a:r>
            <a:r>
              <a:rPr lang="ru-RU" dirty="0"/>
              <a:t>средством сознания, способствует деятельности сознания и отражает ее результаты, т.е. он участвует в формировании мышления индивида (индивидуальное сознание) и мышления общества ( общественное сознание</a:t>
            </a:r>
            <a:r>
              <a:rPr lang="ru-RU" dirty="0" smtClean="0"/>
              <a:t>).</a:t>
            </a:r>
          </a:p>
          <a:p>
            <a:r>
              <a:rPr lang="ru-RU" dirty="0"/>
              <a:t>язык является символической структурой, объединяющей и сохраняющей все достижения данного общества</a:t>
            </a:r>
          </a:p>
        </p:txBody>
      </p:sp>
    </p:spTree>
    <p:extLst>
      <p:ext uri="{BB962C8B-B14F-4D97-AF65-F5344CB8AC3E}">
        <p14:creationId xmlns:p14="http://schemas.microsoft.com/office/powerpoint/2010/main" val="2239695609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Литературный язык </a:t>
            </a: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–</a:t>
            </a:r>
            <a:r>
              <a:rPr lang="ru-RU" dirty="0"/>
              <a:t>высшая форма национального языка; система элементов языка, речевых средств, отобранных из национального языка и обработанных мастерами слова, общественными деятелями, выдающимися учеными. Эти средства воспринимаются как образцовые и общеупотребительные. </a:t>
            </a:r>
            <a:endParaRPr lang="ru-RU" dirty="0" smtClean="0"/>
          </a:p>
          <a:p>
            <a:r>
              <a:rPr lang="ru-RU" dirty="0" smtClean="0"/>
              <a:t>Литературный </a:t>
            </a:r>
            <a:r>
              <a:rPr lang="ru-RU" dirty="0"/>
              <a:t>язык является обязательным для всех его носителей и обслуживает все сферы человеческой деятельности: политику, науку, культуру, словесное искусство, образование, законодательство, официально-деловое общение, неофициальное общение носителей языка (бытовое общение), межнациональное общение, печать, радио, телевидение</a:t>
            </a:r>
          </a:p>
        </p:txBody>
      </p:sp>
    </p:spTree>
    <p:extLst>
      <p:ext uri="{BB962C8B-B14F-4D97-AF65-F5344CB8AC3E}">
        <p14:creationId xmlns:p14="http://schemas.microsoft.com/office/powerpoint/2010/main" val="138660974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Общность</a:t>
            </a:r>
            <a:endParaRPr lang="ru-RU" b="1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Культура и литература обладают </a:t>
            </a:r>
            <a:r>
              <a:rPr lang="ru-RU" dirty="0" err="1" smtClean="0"/>
              <a:t>вербализованной</a:t>
            </a:r>
            <a:r>
              <a:rPr lang="ru-RU" dirty="0" smtClean="0"/>
              <a:t> </a:t>
            </a:r>
            <a:r>
              <a:rPr lang="ru-RU" dirty="0"/>
              <a:t>(словесно-знаковой</a:t>
            </a:r>
            <a:r>
              <a:rPr lang="ru-RU" dirty="0" smtClean="0"/>
              <a:t>) формой и понятийным содержанием.</a:t>
            </a:r>
          </a:p>
          <a:p>
            <a:r>
              <a:rPr lang="ru-RU" dirty="0" err="1" smtClean="0"/>
              <a:t>Слово+понятие</a:t>
            </a:r>
            <a:r>
              <a:rPr lang="ru-RU" dirty="0" smtClean="0"/>
              <a:t> (понятие, выраженное через слово) – такова формула, объединяющая культуру и литературу</a:t>
            </a:r>
            <a:r>
              <a:rPr lang="ru-RU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82788514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КУЛЬТУРНЫЕ КОДЫ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Если все феномены культуры рассматривать как факты коммуникации, как сообщения, то понять их можно лишь в соотнесении с кодом, потому что связь знаковых систем с отражаемой ими реальностью не является непосредственной. </a:t>
            </a:r>
            <a:endParaRPr lang="ru-RU" dirty="0" smtClean="0"/>
          </a:p>
          <a:p>
            <a:r>
              <a:rPr lang="ru-RU" dirty="0" smtClean="0"/>
              <a:t>Код </a:t>
            </a:r>
            <a:r>
              <a:rPr lang="ru-RU" dirty="0"/>
              <a:t>обнаруживается тогда, когда различные феномены сравниваются между собой и сводятся в единую систему. Поэтому код строится как система </a:t>
            </a:r>
            <a:r>
              <a:rPr lang="ru-RU" dirty="0" err="1"/>
              <a:t>смыслоразличимых</a:t>
            </a:r>
            <a:r>
              <a:rPr lang="ru-RU" dirty="0"/>
              <a:t> признаков.</a:t>
            </a:r>
          </a:p>
        </p:txBody>
      </p:sp>
    </p:spTree>
    <p:extLst>
      <p:ext uri="{BB962C8B-B14F-4D97-AF65-F5344CB8AC3E}">
        <p14:creationId xmlns:p14="http://schemas.microsoft.com/office/powerpoint/2010/main" val="379919760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Фразеологические единства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 smtClean="0"/>
              <a:t>— </a:t>
            </a:r>
            <a:r>
              <a:rPr lang="ru-RU" dirty="0"/>
              <a:t>это устойчивые обороты, значение которых отчасти объясняется значениями входящих в них компонентов</a:t>
            </a:r>
            <a:r>
              <a:rPr lang="ru-RU" dirty="0" smtClean="0"/>
              <a:t>.</a:t>
            </a:r>
          </a:p>
          <a:p>
            <a:r>
              <a:rPr lang="ru-RU" dirty="0">
                <a:solidFill>
                  <a:srgbClr val="333333"/>
                </a:solidFill>
                <a:latin typeface="YS Text"/>
              </a:rPr>
              <a:t>смотать удочки,</a:t>
            </a:r>
          </a:p>
          <a:p>
            <a:r>
              <a:rPr lang="ru-RU" dirty="0">
                <a:solidFill>
                  <a:srgbClr val="333333"/>
                </a:solidFill>
                <a:latin typeface="YS Text"/>
              </a:rPr>
              <a:t>капля в море,</a:t>
            </a:r>
          </a:p>
          <a:p>
            <a:r>
              <a:rPr lang="ru-RU" dirty="0">
                <a:solidFill>
                  <a:srgbClr val="333333"/>
                </a:solidFill>
                <a:latin typeface="YS Text"/>
              </a:rPr>
              <a:t>намылить шею,</a:t>
            </a:r>
          </a:p>
          <a:p>
            <a:r>
              <a:rPr lang="ru-RU" dirty="0">
                <a:solidFill>
                  <a:srgbClr val="333333"/>
                </a:solidFill>
                <a:latin typeface="YS Text"/>
              </a:rPr>
              <a:t>класть зубы на полку,</a:t>
            </a:r>
          </a:p>
          <a:p>
            <a:r>
              <a:rPr lang="ru-RU" dirty="0">
                <a:solidFill>
                  <a:srgbClr val="333333"/>
                </a:solidFill>
                <a:latin typeface="YS Text"/>
              </a:rPr>
              <a:t>белая ворона,</a:t>
            </a:r>
          </a:p>
          <a:p>
            <a:r>
              <a:rPr lang="ru-RU" dirty="0">
                <a:solidFill>
                  <a:srgbClr val="333333"/>
                </a:solidFill>
                <a:latin typeface="YS Text"/>
              </a:rPr>
              <a:t>прикусить язык,</a:t>
            </a:r>
          </a:p>
          <a:p>
            <a:r>
              <a:rPr lang="ru-RU" dirty="0">
                <a:solidFill>
                  <a:srgbClr val="333333"/>
                </a:solidFill>
                <a:latin typeface="YS Text"/>
              </a:rPr>
              <a:t>тянуть лямку,</a:t>
            </a:r>
          </a:p>
          <a:p>
            <a:r>
              <a:rPr lang="ru-RU" dirty="0">
                <a:solidFill>
                  <a:srgbClr val="333333"/>
                </a:solidFill>
                <a:latin typeface="YS Text"/>
              </a:rPr>
              <a:t>рвать на себе волосы,</a:t>
            </a:r>
          </a:p>
          <a:p>
            <a:r>
              <a:rPr lang="ru-RU" dirty="0">
                <a:solidFill>
                  <a:srgbClr val="333333"/>
                </a:solidFill>
                <a:latin typeface="YS Text"/>
              </a:rPr>
              <a:t>ложка дёгтя в бочке мёда.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441257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ru-RU" dirty="0" smtClean="0"/>
              <a:t> Проблема </a:t>
            </a:r>
            <a:r>
              <a:rPr lang="ru-RU" dirty="0" err="1" smtClean="0"/>
              <a:t>культурогенеза</a:t>
            </a:r>
            <a:r>
              <a:rPr lang="ru-RU" dirty="0" smtClean="0"/>
              <a:t> (происхождение, возникновение; процесс образования, становления и развития культуры как социального явления) - наиболее значима для определения места, роли и значения культуры в жизни социума и конкретного человека. </a:t>
            </a:r>
          </a:p>
          <a:p>
            <a:r>
              <a:rPr lang="ru-RU" dirty="0" smtClean="0"/>
              <a:t>Неизбежно перед исследователями встает вопрос о том, когда возникла культура как социальное явление и какое место она играла в жизни первых людей. </a:t>
            </a:r>
          </a:p>
          <a:p>
            <a:r>
              <a:rPr lang="ru-RU" dirty="0" smtClean="0"/>
              <a:t>Наиболее значимым и определяющим является характер происхождения культуры, причина или комплекс причин, способствовавших выделению культуры на определенном этапе человеческого развития.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17028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88720" y="548640"/>
            <a:ext cx="9717578" cy="58937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702653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Вопросы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Происхождение сознания</a:t>
            </a:r>
          </a:p>
          <a:p>
            <a:r>
              <a:rPr lang="ru-RU" dirty="0" smtClean="0"/>
              <a:t>Происхождение речи</a:t>
            </a:r>
          </a:p>
          <a:p>
            <a:r>
              <a:rPr lang="ru-RU" dirty="0" smtClean="0"/>
              <a:t>Феномен сознания</a:t>
            </a:r>
          </a:p>
          <a:p>
            <a:r>
              <a:rPr lang="ru-RU" dirty="0" smtClean="0"/>
              <a:t>Понятие трансцендентного</a:t>
            </a:r>
          </a:p>
          <a:p>
            <a:r>
              <a:rPr lang="ru-RU" dirty="0" smtClean="0"/>
              <a:t>Возникновение письменности</a:t>
            </a:r>
          </a:p>
          <a:p>
            <a:r>
              <a:rPr lang="ru-RU" dirty="0" smtClean="0"/>
              <a:t>Возникновение литературы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332963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 smtClean="0"/>
              <a:t>В связи с этим проблема </a:t>
            </a:r>
            <a:r>
              <a:rPr lang="ru-RU" dirty="0" err="1" smtClean="0"/>
              <a:t>культурогенеза</a:t>
            </a:r>
            <a:r>
              <a:rPr lang="ru-RU" dirty="0" smtClean="0"/>
              <a:t> неразрывно связана с другой не менее значимой теорией – антропогенезом (раздел антропологии - науки о происхождение, становление и развитие человека), так как культура - явление социальное, значит, и возникнуть она без человека, его деятельности не могла. </a:t>
            </a:r>
          </a:p>
          <a:p>
            <a:r>
              <a:rPr lang="ru-RU" dirty="0" smtClean="0"/>
              <a:t>Задаваясь проблемой </a:t>
            </a:r>
            <a:r>
              <a:rPr lang="ru-RU" dirty="0" err="1" smtClean="0"/>
              <a:t>культурогенеза</a:t>
            </a:r>
            <a:r>
              <a:rPr lang="ru-RU" dirty="0" smtClean="0"/>
              <a:t>, ученые, еще в XIX в. пытались определить, на каком этапе антропогенеза зарождается культура. </a:t>
            </a:r>
          </a:p>
          <a:p>
            <a:r>
              <a:rPr lang="ru-RU" dirty="0" smtClean="0"/>
              <a:t>Проблема антропогенеза включает в себя такие вопросы, как определение основных стадий развития человеческого общества, время появления первых людей, движущие силы антропогенеза, развитие мышления и речи, выявление прародины человечества и т.д. Эти вопросы решаются на основании данных многих наук – палеоантропологии, морфологии, приматологии, геологии, археологии, этнографии, лингвистики и др.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6927385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в культуру включают все, что создано человеческим разумом и руками,— одежду и книги, сигареты и прокатные станы, симфонии и обычаи, оружие и проездные билеты,— а также все, что делает человек как существо разумное: манеру одеваться, передвигаться, питаться, трудиться, отдыхать, общаться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998295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1 под культурой подразумевают 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определенную сферу жизни общества, получившую институциональное закрепление (министерства культуры с разветвленным аппаратом чиновников, средние специальные и высшие учебные заведения, готовящие специалистов по культуре, журналы, общества, клубы, театры, музеи и т. д., занимающиеся производством и распространением духовных ценностей).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3653011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168</TotalTime>
  <Words>1895</Words>
  <Application>Microsoft Office PowerPoint</Application>
  <PresentationFormat>Широкоэкранный</PresentationFormat>
  <Paragraphs>132</Paragraphs>
  <Slides>39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39</vt:i4>
      </vt:variant>
    </vt:vector>
  </HeadingPairs>
  <TitlesOfParts>
    <vt:vector size="44" baseType="lpstr">
      <vt:lpstr>Arial</vt:lpstr>
      <vt:lpstr>Calibri</vt:lpstr>
      <vt:lpstr>Calibri Light</vt:lpstr>
      <vt:lpstr>YS Text</vt:lpstr>
      <vt:lpstr>Тема Office</vt:lpstr>
      <vt:lpstr>История мировой культуры и литературы</vt:lpstr>
      <vt:lpstr>Система оценивания</vt:lpstr>
      <vt:lpstr>Культурогенез</vt:lpstr>
      <vt:lpstr>Презентация PowerPoint</vt:lpstr>
      <vt:lpstr>Презентация PowerPoint</vt:lpstr>
      <vt:lpstr>Вопросы</vt:lpstr>
      <vt:lpstr>Презентация PowerPoint</vt:lpstr>
      <vt:lpstr>Презентация PowerPoint</vt:lpstr>
      <vt:lpstr>1 под культурой подразумевают </vt:lpstr>
      <vt:lpstr>2 под культурой понимается </vt:lpstr>
      <vt:lpstr>3 культура выражает </vt:lpstr>
      <vt:lpstr>Презентация PowerPoint</vt:lpstr>
      <vt:lpstr>Сущность культуры</vt:lpstr>
      <vt:lpstr>Сущность культуры</vt:lpstr>
      <vt:lpstr>Основные функции культуры</vt:lpstr>
      <vt:lpstr>Основные функции культуры</vt:lpstr>
      <vt:lpstr>Коммуникативная функция</vt:lpstr>
      <vt:lpstr>Сигнификативная функция</vt:lpstr>
      <vt:lpstr>Нормативная функция</vt:lpstr>
      <vt:lpstr>МЕТОДОЛОГИИ И МЕТОДЫ ИССЛЕДОВАНИЯ КУЛЬТУРЫ</vt:lpstr>
      <vt:lpstr>Методология</vt:lpstr>
      <vt:lpstr>Культура</vt:lpstr>
      <vt:lpstr>Методы культурологии</vt:lpstr>
      <vt:lpstr>Методы культурологии</vt:lpstr>
      <vt:lpstr>Доминирующая культура </vt:lpstr>
      <vt:lpstr>КУЛЬТУРА СПЕЦИФИЧЕСКАЯ</vt:lpstr>
      <vt:lpstr>КОНТРКУЛЬТУРА</vt:lpstr>
      <vt:lpstr>Материальная культура </vt:lpstr>
      <vt:lpstr>Презентация PowerPoint</vt:lpstr>
      <vt:lpstr>КУЛЬТУРА ДУХОВНАЯ </vt:lpstr>
      <vt:lpstr>КУЛЬТУРА МАССОВАЯ </vt:lpstr>
      <vt:lpstr>КУЛЬТУРА ЭЛИТАРНАЯ </vt:lpstr>
      <vt:lpstr>Литература как феномен культуры</vt:lpstr>
      <vt:lpstr> литература есть искусство языка</vt:lpstr>
      <vt:lpstr>Язык</vt:lpstr>
      <vt:lpstr>Литературный язык </vt:lpstr>
      <vt:lpstr>Общность</vt:lpstr>
      <vt:lpstr>КУЛЬТУРНЫЕ КОДЫ</vt:lpstr>
      <vt:lpstr>Фразеологические единства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Administrator</dc:creator>
  <cp:lastModifiedBy>Administrator</cp:lastModifiedBy>
  <cp:revision>50</cp:revision>
  <dcterms:created xsi:type="dcterms:W3CDTF">2024-08-29T14:57:21Z</dcterms:created>
  <dcterms:modified xsi:type="dcterms:W3CDTF">2024-09-03T06:54:24Z</dcterms:modified>
</cp:coreProperties>
</file>