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4" r:id="rId5"/>
    <p:sldId id="265" r:id="rId6"/>
    <p:sldId id="257" r:id="rId7"/>
    <p:sldId id="258" r:id="rId8"/>
    <p:sldId id="259" r:id="rId9"/>
    <p:sldId id="260" r:id="rId10"/>
    <p:sldId id="268" r:id="rId11"/>
    <p:sldId id="261" r:id="rId12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9" r:id="rId33"/>
    <p:sldId id="288" r:id="rId34"/>
    <p:sldId id="290" r:id="rId3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31E0-437E-434E-90D9-06E99C12BD73}" type="datetimeFigureOut">
              <a:rPr lang="ru-RU" smtClean="0"/>
              <a:t>30.09.2024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CDBDE-51EE-44DD-80CB-C7F81AC92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7124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31E0-437E-434E-90D9-06E99C12BD73}" type="datetimeFigureOut">
              <a:rPr lang="ru-RU" smtClean="0"/>
              <a:t>30.09.2024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CDBDE-51EE-44DD-80CB-C7F81AC92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4944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31E0-437E-434E-90D9-06E99C12BD73}" type="datetimeFigureOut">
              <a:rPr lang="ru-RU" smtClean="0"/>
              <a:t>30.09.2024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CDBDE-51EE-44DD-80CB-C7F81AC92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6243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31E0-437E-434E-90D9-06E99C12BD73}" type="datetimeFigureOut">
              <a:rPr lang="ru-RU" smtClean="0"/>
              <a:t>30.09.2024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CDBDE-51EE-44DD-80CB-C7F81AC92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7396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31E0-437E-434E-90D9-06E99C12BD73}" type="datetimeFigureOut">
              <a:rPr lang="ru-RU" smtClean="0"/>
              <a:t>30.09.2024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CDBDE-51EE-44DD-80CB-C7F81AC92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097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31E0-437E-434E-90D9-06E99C12BD73}" type="datetimeFigureOut">
              <a:rPr lang="ru-RU" smtClean="0"/>
              <a:t>30.09.2024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CDBDE-51EE-44DD-80CB-C7F81AC92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774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31E0-437E-434E-90D9-06E99C12BD73}" type="datetimeFigureOut">
              <a:rPr lang="ru-RU" smtClean="0"/>
              <a:t>30.09.2024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CDBDE-51EE-44DD-80CB-C7F81AC92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593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31E0-437E-434E-90D9-06E99C12BD73}" type="datetimeFigureOut">
              <a:rPr lang="ru-RU" smtClean="0"/>
              <a:t>30.09.2024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CDBDE-51EE-44DD-80CB-C7F81AC92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8666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31E0-437E-434E-90D9-06E99C12BD73}" type="datetimeFigureOut">
              <a:rPr lang="ru-RU" smtClean="0"/>
              <a:t>30.09.2024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CDBDE-51EE-44DD-80CB-C7F81AC92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007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31E0-437E-434E-90D9-06E99C12BD73}" type="datetimeFigureOut">
              <a:rPr lang="ru-RU" smtClean="0"/>
              <a:t>30.09.2024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CDBDE-51EE-44DD-80CB-C7F81AC92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10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31E0-437E-434E-90D9-06E99C12BD73}" type="datetimeFigureOut">
              <a:rPr lang="ru-RU" smtClean="0"/>
              <a:t>30.09.2024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CDBDE-51EE-44DD-80CB-C7F81AC92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1753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331E0-437E-434E-90D9-06E99C12BD73}" type="datetimeFigureOut">
              <a:rPr lang="ru-RU" smtClean="0"/>
              <a:t>30.09.2024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3CDBDE-51EE-44DD-80CB-C7F81AC92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8170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E%D1%81%D0%B8%D1%80%D0%B8%D1%81" TargetMode="External"/><Relationship Id="rId2" Type="http://schemas.openxmlformats.org/officeDocument/2006/relationships/hyperlink" Target="https://ru.wikipedia.org/wiki/%D0%9A%D0%B0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%D0%94%D1%83%D0%BA%D0%BA%D1%85%D0%B0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Культура Древнего мира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Лекция 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87582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Периодизация истории Древнего Египта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Первый </a:t>
            </a:r>
            <a:r>
              <a:rPr lang="ru-RU" dirty="0"/>
              <a:t>(начало IV тыс. до н. э.) додинастический </a:t>
            </a:r>
            <a:r>
              <a:rPr lang="ru-RU" dirty="0" smtClean="0"/>
              <a:t>период;</a:t>
            </a:r>
          </a:p>
          <a:p>
            <a:r>
              <a:rPr lang="ru-RU" dirty="0" smtClean="0"/>
              <a:t>Второй </a:t>
            </a:r>
            <a:r>
              <a:rPr lang="ru-RU" dirty="0"/>
              <a:t>(середина IV тыс. до н. э.) </a:t>
            </a:r>
            <a:r>
              <a:rPr lang="ru-RU" dirty="0" smtClean="0"/>
              <a:t>додинастический период; </a:t>
            </a:r>
          </a:p>
          <a:p>
            <a:r>
              <a:rPr lang="ru-RU" dirty="0" smtClean="0"/>
              <a:t>Раннее </a:t>
            </a:r>
            <a:r>
              <a:rPr lang="ru-RU" dirty="0"/>
              <a:t>царство (XXXII–XXIX века до н. э.); </a:t>
            </a:r>
            <a:endParaRPr lang="ru-RU" dirty="0" smtClean="0"/>
          </a:p>
          <a:p>
            <a:r>
              <a:rPr lang="ru-RU" dirty="0" smtClean="0"/>
              <a:t>Древнее царство (</a:t>
            </a:r>
            <a:r>
              <a:rPr lang="ru-RU" dirty="0"/>
              <a:t>XXVIII–XXIII века до н. э.); </a:t>
            </a:r>
            <a:endParaRPr lang="ru-RU" dirty="0" smtClean="0"/>
          </a:p>
          <a:p>
            <a:r>
              <a:rPr lang="ru-RU" dirty="0" smtClean="0"/>
              <a:t>Первый </a:t>
            </a:r>
            <a:r>
              <a:rPr lang="ru-RU" dirty="0"/>
              <a:t>переходный период (XXIII–XXI века до н. э.);</a:t>
            </a:r>
          </a:p>
          <a:p>
            <a:r>
              <a:rPr lang="ru-RU" dirty="0"/>
              <a:t>Среднее царство (XXI–XVIII века до н. э.); </a:t>
            </a:r>
            <a:endParaRPr lang="ru-RU" dirty="0" smtClean="0"/>
          </a:p>
          <a:p>
            <a:r>
              <a:rPr lang="ru-RU" dirty="0" smtClean="0"/>
              <a:t>Второй </a:t>
            </a:r>
            <a:r>
              <a:rPr lang="ru-RU" dirty="0"/>
              <a:t>переходный период (</a:t>
            </a:r>
            <a:r>
              <a:rPr lang="ru-RU" dirty="0" smtClean="0"/>
              <a:t>конец XVIII </a:t>
            </a:r>
            <a:r>
              <a:rPr lang="ru-RU" dirty="0"/>
              <a:t>– середина XVI века до н. э</a:t>
            </a:r>
            <a:r>
              <a:rPr lang="ru-RU" dirty="0" smtClean="0"/>
              <a:t>.);</a:t>
            </a:r>
          </a:p>
          <a:p>
            <a:r>
              <a:rPr lang="ru-RU" dirty="0" smtClean="0"/>
              <a:t> </a:t>
            </a:r>
            <a:r>
              <a:rPr lang="ru-RU" dirty="0"/>
              <a:t>Новое царство (XVI–XI века до н. э.); </a:t>
            </a:r>
            <a:endParaRPr lang="ru-RU" dirty="0" smtClean="0"/>
          </a:p>
          <a:p>
            <a:r>
              <a:rPr lang="ru-RU" dirty="0" smtClean="0"/>
              <a:t>Третий переходный </a:t>
            </a:r>
            <a:r>
              <a:rPr lang="ru-RU" dirty="0"/>
              <a:t>период (XI–X века до н. э.); </a:t>
            </a:r>
            <a:endParaRPr lang="ru-RU" dirty="0" smtClean="0"/>
          </a:p>
          <a:p>
            <a:r>
              <a:rPr lang="ru-RU" dirty="0" smtClean="0"/>
              <a:t>Позднее </a:t>
            </a:r>
            <a:r>
              <a:rPr lang="ru-RU" dirty="0"/>
              <a:t>царство (IX–VI века до н. э.);</a:t>
            </a:r>
          </a:p>
          <a:p>
            <a:r>
              <a:rPr lang="ru-RU" dirty="0"/>
              <a:t>эпоха Персидского господства (конец VI–IV век до н. э.).</a:t>
            </a:r>
          </a:p>
        </p:txBody>
      </p:sp>
    </p:spTree>
    <p:extLst>
      <p:ext uri="{BB962C8B-B14F-4D97-AF65-F5344CB8AC3E}">
        <p14:creationId xmlns:p14="http://schemas.microsoft.com/office/powerpoint/2010/main" val="1798196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Пирамиды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20932" y="1825625"/>
            <a:ext cx="7350135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5166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NewRomanPSMT"/>
              </a:rPr>
              <a:t>Погребальный культ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NewRomanPSMT"/>
              </a:rPr>
              <a:t>гробницы </a:t>
            </a:r>
          </a:p>
          <a:p>
            <a:r>
              <a:rPr lang="ru-RU" sz="4000" dirty="0" smtClean="0">
                <a:latin typeface="TimesNewRomanPSMT"/>
              </a:rPr>
              <a:t>высокая сложность</a:t>
            </a:r>
          </a:p>
          <a:p>
            <a:r>
              <a:rPr lang="ru-RU" sz="4000" dirty="0" smtClean="0">
                <a:latin typeface="TimesNewRomanPSMT"/>
              </a:rPr>
              <a:t>Подробности и </a:t>
            </a:r>
            <a:r>
              <a:rPr lang="ru-RU" sz="4000" dirty="0">
                <a:latin typeface="TimesNewRomanPSMT"/>
              </a:rPr>
              <a:t>сведения о том, как представляли египтяне загробный </a:t>
            </a:r>
            <a:r>
              <a:rPr lang="ru-RU" sz="4000" dirty="0" smtClean="0">
                <a:latin typeface="TimesNewRomanPSMT"/>
              </a:rPr>
              <a:t>мир -</a:t>
            </a:r>
            <a:endParaRPr lang="ru-RU" sz="4000" dirty="0">
              <a:latin typeface="TimesNewRomanPSMT"/>
            </a:endParaRPr>
          </a:p>
          <a:p>
            <a:r>
              <a:rPr lang="ru-RU" sz="4000" dirty="0" smtClean="0">
                <a:latin typeface="TimesNewRomanPSMT"/>
              </a:rPr>
              <a:t>«Тексты пирамид»</a:t>
            </a:r>
            <a:r>
              <a:rPr lang="ru-RU" sz="800" dirty="0" smtClean="0">
                <a:latin typeface="TimesNewRomanPSMT"/>
              </a:rPr>
              <a:t>29</a:t>
            </a:r>
            <a:endParaRPr lang="ru-RU" sz="4000" dirty="0">
              <a:latin typeface="TimesNewRomanPSMT"/>
            </a:endParaRPr>
          </a:p>
          <a:p>
            <a:r>
              <a:rPr lang="ru-RU" sz="4000" dirty="0">
                <a:latin typeface="TimesNewRomanPSMT"/>
              </a:rPr>
              <a:t>«</a:t>
            </a:r>
            <a:r>
              <a:rPr lang="ru-RU" sz="4000" dirty="0" smtClean="0">
                <a:latin typeface="TimesNewRomanPSMT"/>
              </a:rPr>
              <a:t>Книга </a:t>
            </a:r>
            <a:r>
              <a:rPr lang="ru-RU" sz="4000" dirty="0">
                <a:latin typeface="TimesNewRomanPSMT"/>
              </a:rPr>
              <a:t>мертвых»</a:t>
            </a:r>
            <a:r>
              <a:rPr lang="ru-RU" sz="800" dirty="0">
                <a:latin typeface="TimesNewRomanPSMT"/>
              </a:rPr>
              <a:t>30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62746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Процедура </a:t>
            </a:r>
            <a:r>
              <a:rPr lang="ru-RU" dirty="0" smtClean="0"/>
              <a:t>приготовления </a:t>
            </a:r>
            <a:r>
              <a:rPr lang="ru-RU" dirty="0"/>
              <a:t>усопшего к последнему </a:t>
            </a:r>
            <a:r>
              <a:rPr lang="ru-RU" dirty="0" smtClean="0"/>
              <a:t>странствию </a:t>
            </a:r>
            <a:r>
              <a:rPr lang="ru-RU" dirty="0"/>
              <a:t>была тщательно регламентирована. Внутренности </a:t>
            </a:r>
            <a:r>
              <a:rPr lang="ru-RU" dirty="0" smtClean="0"/>
              <a:t>покойника вынимали </a:t>
            </a:r>
            <a:r>
              <a:rPr lang="ru-RU" dirty="0"/>
              <a:t>и помещали под защиту богов в специальные </a:t>
            </a:r>
            <a:r>
              <a:rPr lang="ru-RU" dirty="0" smtClean="0"/>
              <a:t>сосуды (</a:t>
            </a:r>
            <a:r>
              <a:rPr lang="ru-RU" dirty="0"/>
              <a:t>канопы). Особенное значение придавалось сердцу. На его </a:t>
            </a:r>
            <a:r>
              <a:rPr lang="ru-RU" dirty="0" smtClean="0"/>
              <a:t>место обычно </a:t>
            </a:r>
            <a:r>
              <a:rPr lang="ru-RU" dirty="0"/>
              <a:t>вкладывали каменного жука-скарабея – одного из </a:t>
            </a:r>
            <a:r>
              <a:rPr lang="ru-RU" dirty="0" smtClean="0"/>
              <a:t>многочисленных </a:t>
            </a:r>
            <a:r>
              <a:rPr lang="ru-RU" dirty="0"/>
              <a:t>древнеегипетских священных животных. Затем </a:t>
            </a:r>
            <a:r>
              <a:rPr lang="ru-RU" dirty="0" smtClean="0"/>
              <a:t>тело натирали </a:t>
            </a:r>
            <a:r>
              <a:rPr lang="ru-RU" dirty="0"/>
              <a:t>особым составом, клали в каменный или </a:t>
            </a:r>
            <a:r>
              <a:rPr lang="ru-RU" dirty="0" smtClean="0"/>
              <a:t>деревянный гроб</a:t>
            </a:r>
            <a:r>
              <a:rPr lang="ru-RU" dirty="0"/>
              <a:t>, который покрывали магическими изображениями и </a:t>
            </a:r>
            <a:r>
              <a:rPr lang="ru-RU" dirty="0" smtClean="0"/>
              <a:t>надписями</a:t>
            </a:r>
            <a:r>
              <a:rPr lang="ru-RU" dirty="0"/>
              <a:t>, и на траурной лодке перевозили в «страну Запада» – на </a:t>
            </a:r>
            <a:r>
              <a:rPr lang="ru-RU" dirty="0" smtClean="0"/>
              <a:t>западный </a:t>
            </a:r>
            <a:r>
              <a:rPr lang="ru-RU" dirty="0"/>
              <a:t>берег Нила, где располагался некрополь.</a:t>
            </a:r>
          </a:p>
        </p:txBody>
      </p:sp>
    </p:spTree>
    <p:extLst>
      <p:ext uri="{BB962C8B-B14F-4D97-AF65-F5344CB8AC3E}">
        <p14:creationId xmlns:p14="http://schemas.microsoft.com/office/powerpoint/2010/main" val="1830871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TimesNewRomanPSMT"/>
              </a:rPr>
              <a:t>Древнеегипетскую религию трудно изложить в </a:t>
            </a:r>
            <a:r>
              <a:rPr lang="ru-RU" dirty="0" smtClean="0">
                <a:latin typeface="TimesNewRomanPSMT"/>
              </a:rPr>
              <a:t>систематизированной </a:t>
            </a:r>
            <a:r>
              <a:rPr lang="ru-RU" dirty="0">
                <a:latin typeface="TimesNewRomanPSMT"/>
              </a:rPr>
              <a:t>форме. Она отличалась крайним разнообразием, а </a:t>
            </a:r>
            <a:r>
              <a:rPr lang="ru-RU" dirty="0" smtClean="0">
                <a:latin typeface="TimesNewRomanPSMT"/>
              </a:rPr>
              <a:t>теологические </a:t>
            </a:r>
            <a:r>
              <a:rPr lang="ru-RU" dirty="0">
                <a:latin typeface="TimesNewRomanPSMT"/>
              </a:rPr>
              <a:t>представления менялись в зависимости от эпохи, а </a:t>
            </a:r>
            <a:r>
              <a:rPr lang="ru-RU" dirty="0" smtClean="0">
                <a:latin typeface="TimesNewRomanPSMT"/>
              </a:rPr>
              <a:t>также </a:t>
            </a:r>
            <a:r>
              <a:rPr lang="ru-RU" dirty="0">
                <a:latin typeface="TimesNewRomanPSMT"/>
              </a:rPr>
              <a:t>от местоположения того или иного культового центра (</a:t>
            </a:r>
            <a:r>
              <a:rPr lang="ru-RU" dirty="0" smtClean="0">
                <a:latin typeface="TimesNewRomanPSMT"/>
              </a:rPr>
              <a:t>Мемфис и </a:t>
            </a:r>
            <a:r>
              <a:rPr lang="ru-RU" dirty="0" err="1">
                <a:latin typeface="TimesNewRomanPSMT"/>
              </a:rPr>
              <a:t>Гелиополь</a:t>
            </a:r>
            <a:r>
              <a:rPr lang="ru-RU" dirty="0">
                <a:latin typeface="TimesNewRomanPSMT"/>
              </a:rPr>
              <a:t> находились в Нижнем Египте, то есть на севере </a:t>
            </a:r>
            <a:r>
              <a:rPr lang="ru-RU" dirty="0" smtClean="0">
                <a:latin typeface="TimesNewRomanPSMT"/>
              </a:rPr>
              <a:t>страны</a:t>
            </a:r>
            <a:r>
              <a:rPr lang="ru-RU" dirty="0">
                <a:latin typeface="TimesNewRomanPSMT"/>
              </a:rPr>
              <a:t>, а Фивы – в Верхнем Египте, на юге).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34386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Пантеон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5920" y="1371600"/>
            <a:ext cx="9119061" cy="5079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6530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NewRomanPSMT"/>
              </a:rPr>
              <a:t>Эхнатон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TimesNewRomanPSMT"/>
              </a:rPr>
              <a:t>крупнейший </a:t>
            </a:r>
            <a:r>
              <a:rPr lang="ru-RU" dirty="0">
                <a:latin typeface="TimesNewRomanPSMT"/>
              </a:rPr>
              <a:t>религиозный </a:t>
            </a:r>
            <a:r>
              <a:rPr lang="ru-RU" dirty="0" smtClean="0">
                <a:latin typeface="TimesNewRomanPSMT"/>
              </a:rPr>
              <a:t>реформатор</a:t>
            </a:r>
          </a:p>
          <a:p>
            <a:r>
              <a:rPr lang="ru-RU" dirty="0" smtClean="0">
                <a:latin typeface="TimesNewRomanPSMT"/>
              </a:rPr>
              <a:t>создал подобие монотеистического </a:t>
            </a:r>
            <a:r>
              <a:rPr lang="ru-RU" dirty="0">
                <a:latin typeface="TimesNewRomanPSMT"/>
              </a:rPr>
              <a:t>культа вместо </a:t>
            </a:r>
            <a:r>
              <a:rPr lang="ru-RU" dirty="0" smtClean="0">
                <a:latin typeface="TimesNewRomanPSMT"/>
              </a:rPr>
              <a:t>политеистической религии </a:t>
            </a:r>
            <a:r>
              <a:rPr lang="ru-RU" dirty="0">
                <a:latin typeface="TimesNewRomanPSMT"/>
              </a:rPr>
              <a:t>египтян. </a:t>
            </a:r>
            <a:endParaRPr lang="ru-RU" dirty="0" smtClean="0">
              <a:latin typeface="TimesNewRomanPSMT"/>
            </a:endParaRPr>
          </a:p>
          <a:p>
            <a:r>
              <a:rPr lang="ru-RU" dirty="0" smtClean="0">
                <a:latin typeface="TimesNewRomanPSMT"/>
              </a:rPr>
              <a:t>имя </a:t>
            </a:r>
            <a:r>
              <a:rPr lang="ru-RU" dirty="0">
                <a:latin typeface="TimesNewRomanPSMT"/>
              </a:rPr>
              <a:t>Эхнатон, </a:t>
            </a:r>
            <a:r>
              <a:rPr lang="ru-RU" dirty="0" smtClean="0">
                <a:latin typeface="TimesNewRomanPSMT"/>
              </a:rPr>
              <a:t>означает «</a:t>
            </a:r>
            <a:r>
              <a:rPr lang="ru-RU" dirty="0">
                <a:latin typeface="TimesNewRomanPSMT"/>
              </a:rPr>
              <a:t>тот, который служит </a:t>
            </a:r>
            <a:r>
              <a:rPr lang="ru-RU" dirty="0" err="1">
                <a:latin typeface="TimesNewRomanPSMT"/>
              </a:rPr>
              <a:t>Атону</a:t>
            </a:r>
            <a:r>
              <a:rPr lang="ru-RU" dirty="0">
                <a:latin typeface="TimesNewRomanPSMT"/>
              </a:rPr>
              <a:t>» – олицетворению солнечного диска,</a:t>
            </a:r>
          </a:p>
          <a:p>
            <a:r>
              <a:rPr lang="ru-RU" dirty="0" smtClean="0">
                <a:latin typeface="TimesNewRomanPSMT"/>
              </a:rPr>
              <a:t>выстроил столицу </a:t>
            </a:r>
            <a:r>
              <a:rPr lang="ru-RU" dirty="0">
                <a:latin typeface="TimesNewRomanPSMT"/>
              </a:rPr>
              <a:t>– </a:t>
            </a:r>
            <a:r>
              <a:rPr lang="ru-RU" dirty="0" err="1">
                <a:latin typeface="TimesNewRomanPSMT"/>
              </a:rPr>
              <a:t>Ахетатон</a:t>
            </a:r>
            <a:r>
              <a:rPr lang="ru-RU" dirty="0">
                <a:latin typeface="TimesNewRomanPSMT"/>
              </a:rPr>
              <a:t>, где возводил храмы в </a:t>
            </a:r>
            <a:r>
              <a:rPr lang="ru-RU" dirty="0" smtClean="0">
                <a:latin typeface="TimesNewRomanPSMT"/>
              </a:rPr>
              <a:t>честь своего </a:t>
            </a:r>
            <a:r>
              <a:rPr lang="ru-RU" dirty="0">
                <a:latin typeface="TimesNewRomanPSMT"/>
              </a:rPr>
              <a:t>бога. Эти храмы, в отличие от прежних святилищ, не </a:t>
            </a:r>
            <a:r>
              <a:rPr lang="ru-RU" dirty="0" smtClean="0">
                <a:latin typeface="TimesNewRomanPSMT"/>
              </a:rPr>
              <a:t>имели крыши</a:t>
            </a:r>
            <a:r>
              <a:rPr lang="ru-RU" dirty="0">
                <a:latin typeface="TimesNewRomanPSMT"/>
              </a:rPr>
              <a:t>. На скульптурных изображениях (рельефах) </a:t>
            </a:r>
            <a:r>
              <a:rPr lang="ru-RU" dirty="0" err="1">
                <a:latin typeface="TimesNewRomanPSMT"/>
              </a:rPr>
              <a:t>Атон</a:t>
            </a:r>
            <a:r>
              <a:rPr lang="ru-RU" dirty="0">
                <a:latin typeface="TimesNewRomanPSMT"/>
              </a:rPr>
              <a:t> </a:t>
            </a:r>
            <a:r>
              <a:rPr lang="ru-RU" dirty="0" smtClean="0">
                <a:latin typeface="TimesNewRomanPSMT"/>
              </a:rPr>
              <a:t>предстает как </a:t>
            </a:r>
            <a:r>
              <a:rPr lang="ru-RU" dirty="0">
                <a:latin typeface="TimesNewRomanPSMT"/>
              </a:rPr>
              <a:t>солнце с расходящимися лучами, на конце каждого луча – </a:t>
            </a:r>
            <a:r>
              <a:rPr lang="ru-RU" dirty="0" smtClean="0">
                <a:latin typeface="TimesNewRomanPSMT"/>
              </a:rPr>
              <a:t>раскрытая </a:t>
            </a:r>
            <a:r>
              <a:rPr lang="ru-RU" dirty="0">
                <a:latin typeface="TimesNewRomanPSMT"/>
              </a:rPr>
              <a:t>человеческая ладонь, как бы обогревающая и </a:t>
            </a:r>
            <a:r>
              <a:rPr lang="ru-RU" dirty="0" smtClean="0">
                <a:latin typeface="TimesNewRomanPSMT"/>
              </a:rPr>
              <a:t>защищающая </a:t>
            </a:r>
            <a:r>
              <a:rPr lang="ru-RU" dirty="0">
                <a:latin typeface="TimesNewRomanPSMT"/>
              </a:rPr>
              <a:t>людей на земле.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13862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Искусство в Древнем Египте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(</a:t>
            </a:r>
            <a:r>
              <a:rPr lang="ru-RU" dirty="0"/>
              <a:t>как и везде на Востоке) </a:t>
            </a:r>
            <a:r>
              <a:rPr lang="ru-RU" dirty="0" smtClean="0"/>
              <a:t>было тесно </a:t>
            </a:r>
            <a:r>
              <a:rPr lang="ru-RU" dirty="0"/>
              <a:t>связано с религиозным культом и имело особое </a:t>
            </a:r>
            <a:r>
              <a:rPr lang="ru-RU" dirty="0" smtClean="0"/>
              <a:t>сакральное значение</a:t>
            </a:r>
            <a:r>
              <a:rPr lang="ru-RU" dirty="0"/>
              <a:t>. Работа художника считалась священнодействием. </a:t>
            </a:r>
            <a:r>
              <a:rPr lang="ru-RU" dirty="0" smtClean="0"/>
              <a:t>Все виды </a:t>
            </a:r>
            <a:r>
              <a:rPr lang="ru-RU" dirty="0"/>
              <a:t>искусства подчинялись строгому канону, отступления от </a:t>
            </a:r>
            <a:r>
              <a:rPr lang="ru-RU" dirty="0" smtClean="0"/>
              <a:t>которого </a:t>
            </a:r>
            <a:r>
              <a:rPr lang="ru-RU" dirty="0"/>
              <a:t>были невозможны</a:t>
            </a:r>
            <a:r>
              <a:rPr lang="ru-RU" dirty="0" smtClean="0"/>
              <a:t>.</a:t>
            </a:r>
          </a:p>
          <a:p>
            <a:r>
              <a:rPr lang="ru-RU" dirty="0">
                <a:latin typeface="TimesNewRomanPSMT"/>
              </a:rPr>
              <a:t>В Новом царстве возобладала </a:t>
            </a:r>
            <a:r>
              <a:rPr lang="ru-RU" dirty="0" smtClean="0">
                <a:latin typeface="TimesNewRomanPSMT"/>
              </a:rPr>
              <a:t>традиция захоронения </a:t>
            </a:r>
            <a:r>
              <a:rPr lang="ru-RU" dirty="0">
                <a:latin typeface="TimesNewRomanPSMT"/>
              </a:rPr>
              <a:t>царей в потайных скальных гробницах.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04428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NewRomanPSMT"/>
              </a:rPr>
              <a:t>храм </a:t>
            </a:r>
            <a:r>
              <a:rPr lang="ru-RU" dirty="0" smtClean="0">
                <a:latin typeface="TimesNewRomanPSMT"/>
              </a:rPr>
              <a:t>царицы </a:t>
            </a:r>
            <a:r>
              <a:rPr lang="ru-RU" dirty="0" err="1">
                <a:latin typeface="TimesNewRomanPSMT"/>
              </a:rPr>
              <a:t>Хатшепсут</a:t>
            </a:r>
            <a:r>
              <a:rPr lang="ru-RU" dirty="0">
                <a:latin typeface="TimesNewRomanPSMT"/>
              </a:rPr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>
                <a:latin typeface="TimesNewRomanPSMT"/>
              </a:rPr>
              <a:t>в </a:t>
            </a:r>
            <a:r>
              <a:rPr lang="ru-RU" dirty="0" err="1">
                <a:latin typeface="TimesNewRomanPSMT"/>
              </a:rPr>
              <a:t>Дейр</a:t>
            </a:r>
            <a:r>
              <a:rPr lang="ru-RU" dirty="0">
                <a:latin typeface="TimesNewRomanPSMT"/>
              </a:rPr>
              <a:t>-эль-</a:t>
            </a:r>
            <a:r>
              <a:rPr lang="ru-RU" dirty="0" err="1">
                <a:latin typeface="TimesNewRomanPSMT"/>
              </a:rPr>
              <a:t>Бахри</a:t>
            </a:r>
            <a:r>
              <a:rPr lang="ru-RU" dirty="0">
                <a:latin typeface="TimesNewRomanPSMT"/>
              </a:rPr>
              <a:t> (</a:t>
            </a:r>
            <a:r>
              <a:rPr lang="ru-RU" dirty="0" smtClean="0">
                <a:latin typeface="TimesNewRomanPSMT"/>
              </a:rPr>
              <a:t>зодчий </a:t>
            </a:r>
            <a:r>
              <a:rPr lang="ru-RU" dirty="0" err="1" smtClean="0">
                <a:latin typeface="TimesNewRomanPSMT"/>
              </a:rPr>
              <a:t>Сенмут</a:t>
            </a:r>
            <a:r>
              <a:rPr lang="ru-RU" dirty="0">
                <a:latin typeface="TimesNewRomanPSMT"/>
              </a:rPr>
              <a:t>). </a:t>
            </a:r>
            <a:endParaRPr lang="ru-RU" dirty="0" smtClean="0">
              <a:latin typeface="TimesNewRomanPSMT"/>
            </a:endParaRPr>
          </a:p>
          <a:p>
            <a:r>
              <a:rPr lang="ru-RU" dirty="0" smtClean="0">
                <a:latin typeface="TimesNewRomanPSMT"/>
              </a:rPr>
              <a:t> </a:t>
            </a:r>
            <a:r>
              <a:rPr lang="ru-RU" dirty="0">
                <a:latin typeface="TimesNewRomanPSMT"/>
              </a:rPr>
              <a:t>состоит из трех террас с высеченными в скалах </a:t>
            </a:r>
            <a:r>
              <a:rPr lang="ru-RU" dirty="0" smtClean="0">
                <a:latin typeface="TimesNewRomanPSMT"/>
              </a:rPr>
              <a:t>залами</a:t>
            </a:r>
            <a:r>
              <a:rPr lang="ru-RU" dirty="0">
                <a:latin typeface="TimesNewRomanPSMT"/>
              </a:rPr>
              <a:t>, фасады </a:t>
            </a:r>
            <a:r>
              <a:rPr lang="ru-RU" dirty="0" smtClean="0">
                <a:latin typeface="TimesNewRomanPSMT"/>
              </a:rPr>
              <a:t>обрамлены </a:t>
            </a:r>
            <a:r>
              <a:rPr lang="ru-RU" dirty="0">
                <a:latin typeface="TimesNewRomanPSMT"/>
              </a:rPr>
              <a:t>колоннадами; террасы </a:t>
            </a:r>
            <a:r>
              <a:rPr lang="ru-RU" dirty="0" smtClean="0">
                <a:latin typeface="TimesNewRomanPSMT"/>
              </a:rPr>
              <a:t>связаны между </a:t>
            </a:r>
            <a:r>
              <a:rPr lang="ru-RU" dirty="0">
                <a:latin typeface="TimesNewRomanPSMT"/>
              </a:rPr>
              <a:t>собой пандусами.</a:t>
            </a:r>
            <a:endParaRPr lang="ru-RU" dirty="0"/>
          </a:p>
        </p:txBody>
      </p:sp>
      <p:pic>
        <p:nvPicPr>
          <p:cNvPr id="1026" name="Picture 2" descr="https://avatars.mds.yandex.net/get-entity_search/5396454/953964889/S600xU_2x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276441"/>
            <a:ext cx="5181600" cy="3449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37417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зодчество Нового царства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заупокойный храм </a:t>
            </a:r>
            <a:r>
              <a:rPr lang="ru-RU" dirty="0"/>
              <a:t>фараона Рамсеса II в </a:t>
            </a:r>
            <a:r>
              <a:rPr lang="ru-RU" dirty="0" smtClean="0"/>
              <a:t>Абу-</a:t>
            </a:r>
            <a:r>
              <a:rPr lang="ru-RU" dirty="0" err="1" smtClean="0"/>
              <a:t>Симбеле</a:t>
            </a:r>
            <a:r>
              <a:rPr lang="ru-RU" dirty="0"/>
              <a:t>; </a:t>
            </a:r>
            <a:endParaRPr lang="ru-RU" dirty="0" smtClean="0"/>
          </a:p>
          <a:p>
            <a:r>
              <a:rPr lang="ru-RU" dirty="0" smtClean="0"/>
              <a:t>при </a:t>
            </a:r>
            <a:r>
              <a:rPr lang="ru-RU" dirty="0"/>
              <a:t>Рамсесе II Египет переживал эпоху наибольшего </a:t>
            </a:r>
            <a:r>
              <a:rPr lang="ru-RU" dirty="0" smtClean="0"/>
              <a:t>военного </a:t>
            </a:r>
            <a:r>
              <a:rPr lang="ru-RU" dirty="0"/>
              <a:t>и политического могущества. Храм вырублен в скале и </a:t>
            </a:r>
            <a:r>
              <a:rPr lang="ru-RU" dirty="0" smtClean="0"/>
              <a:t>уходит </a:t>
            </a:r>
            <a:r>
              <a:rPr lang="ru-RU" dirty="0"/>
              <a:t>в глубину на 55 м. Он знаменит своими четырьмя </a:t>
            </a:r>
            <a:r>
              <a:rPr lang="ru-RU" dirty="0" smtClean="0"/>
              <a:t>исполинскими </a:t>
            </a:r>
            <a:r>
              <a:rPr lang="ru-RU" dirty="0"/>
              <a:t>статуями фараона, установленными перед фасадом</a:t>
            </a:r>
            <a:r>
              <a:rPr lang="ru-RU" dirty="0" smtClean="0"/>
              <a:t>.</a:t>
            </a:r>
          </a:p>
          <a:p>
            <a:r>
              <a:rPr lang="ru-RU" dirty="0">
                <a:latin typeface="TimesNewRomanPSMT"/>
              </a:rPr>
              <a:t>Скульптура являлась органической частью </a:t>
            </a:r>
            <a:r>
              <a:rPr lang="ru-RU" dirty="0" smtClean="0">
                <a:latin typeface="TimesNewRomanPSMT"/>
              </a:rPr>
              <a:t>гробниц</a:t>
            </a:r>
            <a:r>
              <a:rPr lang="ru-RU" dirty="0">
                <a:latin typeface="TimesNewRomanPSMT"/>
              </a:rPr>
              <a:t>, храмов и дворцов. Главным объектом изображений </a:t>
            </a:r>
            <a:r>
              <a:rPr lang="ru-RU" dirty="0" smtClean="0">
                <a:latin typeface="TimesNewRomanPSMT"/>
              </a:rPr>
              <a:t>скульпторов </a:t>
            </a:r>
            <a:r>
              <a:rPr lang="ru-RU" dirty="0">
                <a:latin typeface="TimesNewRomanPSMT"/>
              </a:rPr>
              <a:t>были земные боги – фараоны или их ближайшие слуги и </a:t>
            </a:r>
            <a:r>
              <a:rPr lang="ru-RU" dirty="0" smtClean="0">
                <a:latin typeface="TimesNewRomanPSMT"/>
              </a:rPr>
              <a:t>соратники </a:t>
            </a:r>
            <a:r>
              <a:rPr lang="ru-RU" dirty="0">
                <a:latin typeface="TimesNewRomanPSMT"/>
              </a:rPr>
              <a:t>– высокопоставленные вельможи.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81371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Возникновение письменности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Конец V — начало IV тыс. до н. э.</a:t>
            </a: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751806" y="2875756"/>
            <a:ext cx="3333750" cy="2943225"/>
          </a:xfrm>
          <a:prstGeom prst="rect">
            <a:avLst/>
          </a:prstGeom>
        </p:spPr>
      </p:pic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/>
              <a:t>3500 г. до н. э.</a:t>
            </a:r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101542" y="3125153"/>
            <a:ext cx="5253846" cy="2411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0489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NewRomanPSMT"/>
              </a:rPr>
              <a:t>Древнеегипетские литературные памятники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latin typeface="TimesNewRomanPSMT"/>
              </a:rPr>
              <a:t>иероглифическая письменность</a:t>
            </a:r>
          </a:p>
          <a:p>
            <a:r>
              <a:rPr lang="ru-RU" i="1" dirty="0" smtClean="0">
                <a:latin typeface="TimesNewRomanPSMT"/>
              </a:rPr>
              <a:t>Египетские иероглифы были </a:t>
            </a:r>
            <a:r>
              <a:rPr lang="ru-RU" i="1" dirty="0">
                <a:latin typeface="TimesNewRomanPSMT"/>
              </a:rPr>
              <a:t>расшифрованы в 1822 году выдающимся французским </a:t>
            </a:r>
            <a:r>
              <a:rPr lang="ru-RU" i="1" dirty="0" smtClean="0">
                <a:latin typeface="TimesNewRomanPSMT"/>
              </a:rPr>
              <a:t>египтологом</a:t>
            </a:r>
            <a:r>
              <a:rPr lang="ru-RU" i="1" dirty="0">
                <a:latin typeface="TimesNewRomanPSMT"/>
              </a:rPr>
              <a:t>, фактическим основателем этой науки Ж.-Ф. </a:t>
            </a:r>
            <a:r>
              <a:rPr lang="ru-RU" i="1" dirty="0" smtClean="0">
                <a:latin typeface="TimesNewRomanPSMT"/>
              </a:rPr>
              <a:t>Шампольоном</a:t>
            </a:r>
            <a:r>
              <a:rPr lang="ru-RU" i="1" dirty="0">
                <a:latin typeface="TimesNewRomanPSMT"/>
              </a:rPr>
              <a:t>. Иероглифы читались справа налево. Их наносили на </a:t>
            </a:r>
            <a:r>
              <a:rPr lang="ru-RU" i="1" dirty="0" smtClean="0">
                <a:latin typeface="TimesNewRomanPSMT"/>
              </a:rPr>
              <a:t>каменную </a:t>
            </a:r>
            <a:r>
              <a:rPr lang="ru-RU" i="1" dirty="0">
                <a:latin typeface="TimesNewRomanPSMT"/>
              </a:rPr>
              <a:t>поверхность (высекали или, реже, рисовали красками), на </a:t>
            </a:r>
            <a:r>
              <a:rPr lang="ru-RU" i="1" dirty="0" smtClean="0">
                <a:latin typeface="TimesNewRomanPSMT"/>
              </a:rPr>
              <a:t>деревянные </a:t>
            </a:r>
            <a:r>
              <a:rPr lang="ru-RU" i="1" dirty="0">
                <a:latin typeface="TimesNewRomanPSMT"/>
              </a:rPr>
              <a:t>доски, на кожаные свитки, а также на папирус</a:t>
            </a:r>
            <a:r>
              <a:rPr lang="ru-RU" i="1" dirty="0" smtClean="0">
                <a:latin typeface="TimesNewRomanPSMT"/>
              </a:rPr>
              <a:t>.</a:t>
            </a:r>
          </a:p>
          <a:p>
            <a:r>
              <a:rPr lang="ru-RU" dirty="0">
                <a:latin typeface="TimesNewRomanPSMT"/>
              </a:rPr>
              <a:t>представления об абсолютной власти богов и </a:t>
            </a:r>
            <a:r>
              <a:rPr lang="ru-RU" dirty="0" smtClean="0">
                <a:latin typeface="TimesNewRomanPSMT"/>
              </a:rPr>
              <a:t>фараона</a:t>
            </a:r>
            <a:r>
              <a:rPr lang="ru-RU" dirty="0">
                <a:latin typeface="TimesNewRomanPSMT"/>
              </a:rPr>
              <a:t>, зависимости и беззащитности перед ними человека, </a:t>
            </a:r>
            <a:r>
              <a:rPr lang="ru-RU" dirty="0" smtClean="0">
                <a:latin typeface="TimesNewRomanPSMT"/>
              </a:rPr>
              <a:t>связи земной </a:t>
            </a:r>
            <a:r>
              <a:rPr lang="ru-RU" dirty="0">
                <a:latin typeface="TimesNewRomanPSMT"/>
              </a:rPr>
              <a:t>жизни с загробным существованием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30838709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Поучительная литература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sz="5100" dirty="0"/>
              <a:t>Жанр имеет дидактический характер и, как полагают, входил в Среднем Царстве в программу образования </a:t>
            </a:r>
            <a:r>
              <a:rPr lang="ru-RU" sz="5100" dirty="0" smtClean="0"/>
              <a:t>писца</a:t>
            </a:r>
          </a:p>
          <a:p>
            <a:r>
              <a:rPr lang="ru-RU" i="1" dirty="0">
                <a:solidFill>
                  <a:srgbClr val="202122"/>
                </a:solidFill>
                <a:latin typeface="Arial" panose="020B0604020202020204" pitchFamily="34" charset="0"/>
              </a:rPr>
              <a:t>Гни спину перед начальниками [своими]… и будет процветать дом твой. […] Когда не сгибается рука для приветствия, плохо это для противопоставляющего себя [таким образом] начальнику.</a:t>
            </a:r>
          </a:p>
          <a:p>
            <a:r>
              <a:rPr lang="ru-RU" i="1" dirty="0">
                <a:solidFill>
                  <a:srgbClr val="202122"/>
                </a:solidFill>
                <a:latin typeface="Arial" panose="020B0604020202020204" pitchFamily="34" charset="0"/>
              </a:rPr>
              <a:t>Если ты находишься в передней [приёмной залы царя], всегда веди себя соответственно твоему рангу, в который ты был возведён в первый день… Лишь царь выдвигает вперёд, но не возвысят тех, которым [другая] рука помогает.</a:t>
            </a:r>
          </a:p>
          <a:p>
            <a:r>
              <a:rPr lang="ru-RU" i="1" dirty="0">
                <a:solidFill>
                  <a:srgbClr val="202122"/>
                </a:solidFill>
                <a:latin typeface="Arial" panose="020B0604020202020204" pitchFamily="34" charset="0"/>
              </a:rPr>
              <a:t>Говори, когда ты осознал, что понимаешь [суть дела]. Говорящий в совете — это умелец. Труднее [умная] речь работы всякой.</a:t>
            </a:r>
          </a:p>
          <a:p>
            <a:r>
              <a:rPr lang="ru-RU" i="1" dirty="0">
                <a:solidFill>
                  <a:srgbClr val="202122"/>
                </a:solidFill>
                <a:latin typeface="Arial" panose="020B0604020202020204" pitchFamily="34" charset="0"/>
              </a:rPr>
              <a:t>Не будь высокомерен из-за знания своего и не [слишком] полагайся на себя из-за того, что ты знающий. Советуйся с незнающим, как и со знающим, — [ведь] нет предела умению и нет умельца, [вполне] овладевшего искусством своим. Сокрыто речение прекрасное более, чем зелёный драгоценный камень, но находят его у рабынь при жерновах.</a:t>
            </a:r>
          </a:p>
          <a:p>
            <a:r>
              <a:rPr lang="ru-RU" i="1" dirty="0">
                <a:solidFill>
                  <a:srgbClr val="202122"/>
                </a:solidFill>
                <a:latin typeface="Arial" panose="020B0604020202020204" pitchFamily="34" charset="0"/>
              </a:rPr>
              <a:t>Если ты начальник, будь спокоен, когда слушаешь ты слова просителя; не отталкивай его прежде, чем он облегчит душу [досл.: себя] от того, что он думал сказать тебе. Человек, поражённый несчастьем, хочет излить свою душу [даже] больше, чем [добиться] благоприятного решения своего вопроса [досл.: чем выполнения того, из-за чего он пришёл]</a:t>
            </a:r>
          </a:p>
          <a:p>
            <a:r>
              <a:rPr lang="ru-RU" i="1" dirty="0">
                <a:solidFill>
                  <a:srgbClr val="202122"/>
                </a:solidFill>
                <a:latin typeface="Arial" panose="020B0604020202020204" pitchFamily="34" charset="0"/>
              </a:rPr>
              <a:t>Не клевещи ни на кого, ни на большого, ни на малого; мерзость для </a:t>
            </a:r>
            <a:r>
              <a:rPr lang="ru-RU" i="1" dirty="0">
                <a:solidFill>
                  <a:srgbClr val="0645AD"/>
                </a:solidFill>
                <a:latin typeface="Arial" panose="020B0604020202020204" pitchFamily="34" charset="0"/>
                <a:hlinkClick r:id="rId2" tooltip="Ка"/>
              </a:rPr>
              <a:t>КА</a:t>
            </a:r>
            <a:r>
              <a:rPr lang="ru-RU" i="1" dirty="0">
                <a:solidFill>
                  <a:srgbClr val="202122"/>
                </a:solidFill>
                <a:latin typeface="Arial" panose="020B0604020202020204" pitchFamily="34" charset="0"/>
              </a:rPr>
              <a:t> это.</a:t>
            </a:r>
          </a:p>
          <a:p>
            <a:r>
              <a:rPr lang="ru-RU" i="1" dirty="0">
                <a:solidFill>
                  <a:srgbClr val="202122"/>
                </a:solidFill>
                <a:latin typeface="Arial" panose="020B0604020202020204" pitchFamily="34" charset="0"/>
              </a:rPr>
              <a:t>Не пересказывай [досл.: рассказывай] клевету — да не услышишь ты её [даже]. …Рассказывай виденное, не слышанное.</a:t>
            </a:r>
          </a:p>
          <a:p>
            <a:r>
              <a:rPr lang="ru-RU" i="1" dirty="0">
                <a:solidFill>
                  <a:srgbClr val="202122"/>
                </a:solidFill>
                <a:latin typeface="Arial" panose="020B0604020202020204" pitchFamily="34" charset="0"/>
              </a:rPr>
              <a:t>Если ты начальник, отдающий распоряжения многим людям, стремись ко всякому добру, чтобы в распоряжениях твоих не было зла. Велика справедливость и устойчиво [всё] отличное. Неизменна она [справедливость] со времён [бога] </a:t>
            </a:r>
            <a:r>
              <a:rPr lang="ru-RU" i="1" dirty="0">
                <a:solidFill>
                  <a:srgbClr val="0645AD"/>
                </a:solidFill>
                <a:latin typeface="Arial" panose="020B0604020202020204" pitchFamily="34" charset="0"/>
                <a:hlinkClick r:id="rId3" tooltip="Осирис"/>
              </a:rPr>
              <a:t>Осириса</a:t>
            </a:r>
            <a:r>
              <a:rPr lang="ru-RU" i="1" dirty="0">
                <a:solidFill>
                  <a:srgbClr val="202122"/>
                </a:solidFill>
                <a:latin typeface="Arial" panose="020B0604020202020204" pitchFamily="34" charset="0"/>
              </a:rPr>
              <a:t>, и карают нарушающего законы.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28966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Повествовательная литература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Сказки и </a:t>
            </a:r>
            <a:r>
              <a:rPr lang="ru-RU" dirty="0" smtClean="0"/>
              <a:t>рассказы</a:t>
            </a:r>
          </a:p>
          <a:p>
            <a:r>
              <a:rPr lang="ru-RU" i="1" dirty="0"/>
              <a:t>Гор родился чудесным образом от Исиды и Осириса. Убитый дядей Сетом отец явился к Гору с требованием вступить в борьбу за престол, что Гор постарался исполнить. Сводным братом Гора был бог мумификации Анубис, по одной версии, рождённый его тёткой </a:t>
            </a:r>
            <a:r>
              <a:rPr lang="ru-RU" i="1" dirty="0" err="1"/>
              <a:t>Нефтидой</a:t>
            </a:r>
            <a:r>
              <a:rPr lang="ru-RU" i="1" dirty="0"/>
              <a:t> от Осириса. Опасаясь гнева своего мужа Сета, </a:t>
            </a:r>
            <a:r>
              <a:rPr lang="ru-RU" i="1" dirty="0" err="1"/>
              <a:t>Нефтида</a:t>
            </a:r>
            <a:r>
              <a:rPr lang="ru-RU" i="1" dirty="0"/>
              <a:t> бросила младенца Анубиса в камышовых зарослях, где его с помощью </a:t>
            </a:r>
            <a:r>
              <a:rPr lang="ru-RU" i="1" dirty="0" smtClean="0"/>
              <a:t>собак </a:t>
            </a:r>
            <a:r>
              <a:rPr lang="ru-RU" i="1" dirty="0"/>
              <a:t>нашла Исида и </a:t>
            </a:r>
            <a:r>
              <a:rPr lang="ru-RU" i="1" dirty="0" smtClean="0"/>
              <a:t>вырастила.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5003369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Лирика(перевод </a:t>
            </a:r>
            <a:r>
              <a:rPr lang="ru-RU" dirty="0" err="1"/>
              <a:t>А.Ахматовой</a:t>
            </a:r>
            <a:r>
              <a:rPr lang="ru-RU" dirty="0"/>
              <a:t>)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</a:rPr>
              <a:t>Слава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тебе,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Хапи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!</a:t>
            </a: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Ты пришел в эту землю,</a:t>
            </a: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Явился, чтобы оживить Египет…</a:t>
            </a: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Он орошает поля, созданные Ра,</a:t>
            </a: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Чтобы дать жизнь каждой козе…</a:t>
            </a: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Нет у Нила ни алтарей,</a:t>
            </a: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Нет ни храмов, ни жрецов,</a:t>
            </a: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Но везде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славославят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 Нил</a:t>
            </a: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Его дети,</a:t>
            </a: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Восхваляют люди его,</a:t>
            </a: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Справедливейшего из владык,</a:t>
            </a: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Чьи законы для всех равны,</a:t>
            </a: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Чьи разливы для всех щедры.</a:t>
            </a: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И для Севера, и для Юга</a:t>
            </a: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Низвергается грозно Нил.</a:t>
            </a: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>
            <a:normAutofit fontScale="40000" lnSpcReduction="20000"/>
          </a:bodyPr>
          <a:lstStyle/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Любовь к тебе вошла мне в плоть и кровь,</a:t>
            </a: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И с ними, как вино с водой, смешалась,</a:t>
            </a: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Как с пряною приправой – померанец</a:t>
            </a: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Иль с молоком – душистый мед.</a:t>
            </a: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О поспеши к Сестре своей,</a:t>
            </a: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Как на ристалище – летящий конь, как бык,</a:t>
            </a: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Стремглав бегущий к яслям.</a:t>
            </a: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Твоя любовь – небесный дар,</a:t>
            </a: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Огонь, воспламеняющий солому,</a:t>
            </a: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Добычу бьющий с лету ловчий сокол.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13740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Древняя Индия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60298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Древнейшая цивилизация</a:t>
            </a:r>
            <a:r>
              <a:rPr lang="ru-RU" dirty="0"/>
              <a:t>, связанная с древнеиндийским культурным ареалом, возникла в III тысячелетии до н. э. в долине Инда (современный Пакистан). Ее условно называют </a:t>
            </a:r>
            <a:r>
              <a:rPr lang="ru-RU" dirty="0" err="1"/>
              <a:t>Хараппской</a:t>
            </a:r>
            <a:r>
              <a:rPr lang="ru-RU" dirty="0"/>
              <a:t> – по имени города Хараппа в пакистанской провинции Белуджистан, где впервые были обнаружены артефакты этой культуры. К сожалению, древнейшая письменность Индии до сих пор не расшифрована.</a:t>
            </a:r>
          </a:p>
        </p:txBody>
      </p:sp>
    </p:spTree>
    <p:extLst>
      <p:ext uri="{BB962C8B-B14F-4D97-AF65-F5344CB8AC3E}">
        <p14:creationId xmlns:p14="http://schemas.microsoft.com/office/powerpoint/2010/main" val="10967059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с середины II тысячелетия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/>
              <a:t>до </a:t>
            </a:r>
            <a:r>
              <a:rPr lang="ru-RU" i="1" dirty="0"/>
              <a:t>н. э. история Индии оказывается связанной с культурой индоевропейских (индоарийских) народов, которые принесли в Индию свои обычаи, социальную структуру и организацию, систему религиозных верований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культура называется ведической, поскольку ее фундамент образовывали Веды – сборник древних священных текстов, записанных на санскрите – индоевропейском языке, которым пользовалось жречество</a:t>
            </a:r>
          </a:p>
        </p:txBody>
      </p:sp>
    </p:spTree>
    <p:extLst>
      <p:ext uri="{BB962C8B-B14F-4D97-AF65-F5344CB8AC3E}">
        <p14:creationId xmlns:p14="http://schemas.microsoft.com/office/powerpoint/2010/main" val="3002274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четыре Веды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1. </a:t>
            </a:r>
            <a:r>
              <a:rPr lang="ru-RU" dirty="0" err="1"/>
              <a:t>Ригведа</a:t>
            </a:r>
            <a:r>
              <a:rPr lang="ru-RU" dirty="0"/>
              <a:t> (</a:t>
            </a:r>
            <a:r>
              <a:rPr lang="ru-RU" dirty="0" err="1"/>
              <a:t>Веда</a:t>
            </a:r>
            <a:r>
              <a:rPr lang="ru-RU" dirty="0"/>
              <a:t> гимнов) – собрание гимнов индоарийским богам. Содержит 1 017 гимнов, к которым прилагаются еще 11 дополнительных. </a:t>
            </a:r>
            <a:endParaRPr lang="ru-RU" dirty="0" smtClean="0"/>
          </a:p>
          <a:p>
            <a:r>
              <a:rPr lang="ru-RU" dirty="0" smtClean="0"/>
              <a:t>2</a:t>
            </a:r>
            <a:r>
              <a:rPr lang="ru-RU" dirty="0"/>
              <a:t>. </a:t>
            </a:r>
            <a:r>
              <a:rPr lang="ru-RU" dirty="0" err="1"/>
              <a:t>Самаведа</a:t>
            </a:r>
            <a:r>
              <a:rPr lang="ru-RU" dirty="0"/>
              <a:t> (</a:t>
            </a:r>
            <a:r>
              <a:rPr lang="ru-RU" dirty="0" err="1"/>
              <a:t>Веда</a:t>
            </a:r>
            <a:r>
              <a:rPr lang="ru-RU" dirty="0"/>
              <a:t> </a:t>
            </a:r>
            <a:r>
              <a:rPr lang="ru-RU" dirty="0" smtClean="0"/>
              <a:t>напевов), </a:t>
            </a:r>
            <a:r>
              <a:rPr lang="ru-RU" dirty="0"/>
              <a:t>состоящая преимущественно из снабженных нотацией гимнов </a:t>
            </a:r>
            <a:r>
              <a:rPr lang="ru-RU" dirty="0" err="1"/>
              <a:t>Ригведы</a:t>
            </a:r>
            <a:r>
              <a:rPr lang="ru-RU" dirty="0"/>
              <a:t>. Она была предназначена для жрецов, исполнявших песнопения во время торжественного обряда. </a:t>
            </a:r>
            <a:endParaRPr lang="ru-RU" dirty="0" smtClean="0"/>
          </a:p>
          <a:p>
            <a:r>
              <a:rPr lang="ru-RU" dirty="0" smtClean="0"/>
              <a:t>3</a:t>
            </a:r>
            <a:r>
              <a:rPr lang="ru-RU" dirty="0"/>
              <a:t>. </a:t>
            </a:r>
            <a:r>
              <a:rPr lang="ru-RU" dirty="0" err="1"/>
              <a:t>Яджурведа</a:t>
            </a:r>
            <a:r>
              <a:rPr lang="ru-RU" dirty="0"/>
              <a:t> (</a:t>
            </a:r>
            <a:r>
              <a:rPr lang="ru-RU" dirty="0" err="1"/>
              <a:t>Веда</a:t>
            </a:r>
            <a:r>
              <a:rPr lang="ru-RU" dirty="0"/>
              <a:t> формул </a:t>
            </a:r>
            <a:r>
              <a:rPr lang="ru-RU" dirty="0" smtClean="0"/>
              <a:t>жертвоприношения), </a:t>
            </a:r>
            <a:r>
              <a:rPr lang="ru-RU" dirty="0"/>
              <a:t>предназначавшаяся для жрецов, которые выполняли обрядовые действия. </a:t>
            </a:r>
            <a:endParaRPr lang="ru-RU" dirty="0" smtClean="0"/>
          </a:p>
          <a:p>
            <a:r>
              <a:rPr lang="ru-RU" dirty="0" smtClean="0"/>
              <a:t>4</a:t>
            </a:r>
            <a:r>
              <a:rPr lang="ru-RU" dirty="0"/>
              <a:t>. </a:t>
            </a:r>
            <a:r>
              <a:rPr lang="ru-RU" dirty="0" err="1"/>
              <a:t>Атхарваведа</a:t>
            </a:r>
            <a:r>
              <a:rPr lang="ru-RU" dirty="0"/>
              <a:t>, позднее других включенная в ведический канон. Содержит кроме гимнов тексты магических заговоров и заклинаний</a:t>
            </a:r>
          </a:p>
        </p:txBody>
      </p:sp>
    </p:spTree>
    <p:extLst>
      <p:ext uri="{BB962C8B-B14F-4D97-AF65-F5344CB8AC3E}">
        <p14:creationId xmlns:p14="http://schemas.microsoft.com/office/powerpoint/2010/main" val="11234775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К ведическим комментариям принадлежат </a:t>
            </a:r>
            <a:endParaRPr lang="ru-RU" dirty="0" smtClean="0"/>
          </a:p>
          <a:p>
            <a:pPr lvl="1"/>
            <a:r>
              <a:rPr lang="ru-RU" dirty="0" smtClean="0"/>
              <a:t>Брахманы </a:t>
            </a:r>
            <a:r>
              <a:rPr lang="ru-RU" dirty="0"/>
              <a:t>(истолкования значений обрядовых действий, а также сопровождающих их мантр), </a:t>
            </a:r>
            <a:endParaRPr lang="ru-RU" dirty="0" smtClean="0"/>
          </a:p>
          <a:p>
            <a:pPr lvl="1"/>
            <a:r>
              <a:rPr lang="ru-RU" dirty="0" err="1" smtClean="0"/>
              <a:t>Араньяки</a:t>
            </a:r>
            <a:r>
              <a:rPr lang="ru-RU" dirty="0" smtClean="0"/>
              <a:t> </a:t>
            </a:r>
            <a:r>
              <a:rPr lang="ru-RU" dirty="0"/>
              <a:t>(«лесные книги», предназначенные для дополнительной и тайной трактовки ритуала) </a:t>
            </a:r>
            <a:endParaRPr lang="ru-RU" dirty="0" smtClean="0"/>
          </a:p>
          <a:p>
            <a:pPr lvl="1"/>
            <a:r>
              <a:rPr lang="ru-RU" dirty="0" smtClean="0"/>
              <a:t>Упанишады </a:t>
            </a:r>
            <a:r>
              <a:rPr lang="ru-RU" dirty="0"/>
              <a:t>(тексты, эзотерическим образом интерпретирующие Веды в контексте посвящения адепта в доктрину «сокровенного знания»).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этих толковательных (экзегетических) текстах произведена разработка основных понятий, составивших основу индийской религии, духовности, метафизической и мистической мысли. К их числу относятся понятия Брахман и Атман, концепции кармы, сансары и мокши.</a:t>
            </a:r>
          </a:p>
        </p:txBody>
      </p:sp>
    </p:spTree>
    <p:extLst>
      <p:ext uri="{BB962C8B-B14F-4D97-AF65-F5344CB8AC3E}">
        <p14:creationId xmlns:p14="http://schemas.microsoft.com/office/powerpoint/2010/main" val="309428320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Б р а х м а н – это первичная вечная и неизменная духовная сущность, которая в процессе саморазвития воплощается и создает весь мир физических тел включая животных и людей</a:t>
            </a:r>
            <a:r>
              <a:rPr lang="ru-RU" dirty="0" smtClean="0"/>
              <a:t>.</a:t>
            </a:r>
          </a:p>
          <a:p>
            <a:r>
              <a:rPr lang="ru-RU" dirty="0" smtClean="0"/>
              <a:t>А </a:t>
            </a:r>
            <a:r>
              <a:rPr lang="ru-RU" dirty="0"/>
              <a:t>т м а н – это частица Брахмана, вечная неизменная духовная сущность, субъективное психическое начало, сущность индивидуума. Атман является внутренним духовным началом человека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В Упанишадах впервые формулируется так называемый з а к о н </a:t>
            </a:r>
            <a:r>
              <a:rPr lang="ru-RU" dirty="0" smtClean="0"/>
              <a:t>  к </a:t>
            </a:r>
            <a:r>
              <a:rPr lang="ru-RU" dirty="0"/>
              <a:t>а р м ы, устанавливающий причинные отношения между поведением и знанием человека в настоящем и его реинкарнацией в будущем, а также учение о с а н с а р е – круге перевоплощений индивида в результате действия «закона кармы» и об освобождении знающего из круга сансары (м о к ш а).</a:t>
            </a:r>
          </a:p>
        </p:txBody>
      </p:sp>
    </p:spTree>
    <p:extLst>
      <p:ext uri="{BB962C8B-B14F-4D97-AF65-F5344CB8AC3E}">
        <p14:creationId xmlns:p14="http://schemas.microsoft.com/office/powerpoint/2010/main" val="29477078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Шумеры</a:t>
            </a: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Цивилизация возникла </a:t>
            </a:r>
            <a:r>
              <a:rPr lang="ru-RU" dirty="0"/>
              <a:t>в долине рек Тигр и Евфрат (сейчас территория Ирака) примерно 6000 лет </a:t>
            </a:r>
            <a:r>
              <a:rPr lang="ru-RU" dirty="0" smtClean="0"/>
              <a:t>назад</a:t>
            </a:r>
          </a:p>
          <a:p>
            <a:r>
              <a:rPr lang="ru-RU" sz="2400" b="1" dirty="0" smtClean="0">
                <a:solidFill>
                  <a:srgbClr val="202122"/>
                </a:solidFill>
                <a:latin typeface="Arial" panose="020B0604020202020204" pitchFamily="34" charset="0"/>
              </a:rPr>
              <a:t>Клинопись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 — наиболее ранняя из известных систем письма. Форму письма во многом определил писчий материал — </a:t>
            </a:r>
            <a:r>
              <a:rPr lang="ru-RU" sz="2400" dirty="0">
                <a:solidFill>
                  <a:srgbClr val="0645AD"/>
                </a:solidFill>
                <a:latin typeface="Arial" panose="020B0604020202020204" pitchFamily="34" charset="0"/>
              </a:rPr>
              <a:t>глиняная табличка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, на которой, пока глина ещё мягкая, деревянной палочкой для письма или заострённым тростником выдавливали знаки; отсюда и «клинообразные» штрихи.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4448486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Кризис ведической религии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 </a:t>
            </a:r>
            <a:r>
              <a:rPr lang="ru-RU" dirty="0" err="1"/>
              <a:t>брахманистской</a:t>
            </a:r>
            <a:r>
              <a:rPr lang="ru-RU" dirty="0"/>
              <a:t> идеологии, обозначившийся к середине I тысячелетия до н. э., привел к настоящей духовной революции в индийском культурном ареале и к возникновению буддизма – религии, которой будет суждено перешагнуть через границы Индии и стать первой по времени появления мировой, </a:t>
            </a:r>
            <a:r>
              <a:rPr lang="ru-RU" dirty="0" err="1"/>
              <a:t>надэтнической</a:t>
            </a:r>
            <a:r>
              <a:rPr lang="ru-RU" dirty="0"/>
              <a:t> и наднациональной религией.</a:t>
            </a:r>
          </a:p>
        </p:txBody>
      </p:sp>
    </p:spTree>
    <p:extLst>
      <p:ext uri="{BB962C8B-B14F-4D97-AF65-F5344CB8AC3E}">
        <p14:creationId xmlns:p14="http://schemas.microsoft.com/office/powerpoint/2010/main" val="8652951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Будда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Будда учил о «четырех благородных истинах» и «восьмеричном пути» избавления от страданий. Человек должен жить в соответствии с «четырьмя благородными истинами», которые суть: </a:t>
            </a:r>
            <a:endParaRPr lang="ru-RU" dirty="0" smtClean="0"/>
          </a:p>
          <a:p>
            <a:r>
              <a:rPr lang="ru-RU" dirty="0" smtClean="0"/>
              <a:t>1</a:t>
            </a:r>
            <a:r>
              <a:rPr lang="ru-RU" dirty="0"/>
              <a:t>) благородная истина о страдании (</a:t>
            </a:r>
            <a:r>
              <a:rPr lang="ru-RU" dirty="0" err="1"/>
              <a:t>дуккха</a:t>
            </a:r>
            <a:r>
              <a:rPr lang="ru-RU" dirty="0"/>
              <a:t>); </a:t>
            </a:r>
            <a:endParaRPr lang="ru-RU" dirty="0" smtClean="0"/>
          </a:p>
          <a:p>
            <a:r>
              <a:rPr lang="ru-RU" dirty="0" smtClean="0"/>
              <a:t>2</a:t>
            </a:r>
            <a:r>
              <a:rPr lang="ru-RU" dirty="0"/>
              <a:t>) благородная истина о причине страдания; </a:t>
            </a:r>
            <a:endParaRPr lang="ru-RU" dirty="0" smtClean="0"/>
          </a:p>
          <a:p>
            <a:r>
              <a:rPr lang="ru-RU" dirty="0" smtClean="0"/>
              <a:t>3</a:t>
            </a:r>
            <a:r>
              <a:rPr lang="ru-RU" dirty="0"/>
              <a:t>) благородная истина о прекращении страдания; </a:t>
            </a:r>
            <a:endParaRPr lang="ru-RU" dirty="0" smtClean="0"/>
          </a:p>
          <a:p>
            <a:r>
              <a:rPr lang="ru-RU" dirty="0" smtClean="0"/>
              <a:t>4</a:t>
            </a:r>
            <a:r>
              <a:rPr lang="ru-RU" dirty="0"/>
              <a:t>) благородная истина о пути, ведущем к прекращению </a:t>
            </a:r>
            <a:r>
              <a:rPr lang="ru-RU" dirty="0" smtClean="0"/>
              <a:t>страдания</a:t>
            </a:r>
          </a:p>
          <a:p>
            <a:r>
              <a:rPr lang="ru-RU" sz="1500" i="1" dirty="0">
                <a:latin typeface="Arial" panose="020B0604020202020204" pitchFamily="34" charset="0"/>
              </a:rPr>
              <a:t>цель состоит в том, чтобы преодолеть страдание (</a:t>
            </a:r>
            <a:r>
              <a:rPr lang="ru-RU" sz="1500" i="1" dirty="0" err="1">
                <a:latin typeface="Arial" panose="020B0604020202020204" pitchFamily="34" charset="0"/>
                <a:hlinkClick r:id="rId2" tooltip="Дуккха"/>
              </a:rPr>
              <a:t>духкха</a:t>
            </a:r>
            <a:r>
              <a:rPr lang="ru-RU" sz="1500" i="1" dirty="0">
                <a:latin typeface="Arial" panose="020B0604020202020204" pitchFamily="34" charset="0"/>
              </a:rPr>
              <a:t>), порождённое страстным желанием, а также неведением об истинной природе реальности, основанной на непостоянстве (</a:t>
            </a:r>
            <a:r>
              <a:rPr lang="ru-RU" sz="1500" i="1" dirty="0" err="1">
                <a:latin typeface="Arial" panose="020B0604020202020204" pitchFamily="34" charset="0"/>
              </a:rPr>
              <a:t>аничча</a:t>
            </a:r>
            <a:r>
              <a:rPr lang="ru-RU" sz="1500" i="1" dirty="0">
                <a:latin typeface="Arial" panose="020B0604020202020204" pitchFamily="34" charset="0"/>
              </a:rPr>
              <a:t>) и отсутствии неизменной сущности (</a:t>
            </a:r>
            <a:r>
              <a:rPr lang="ru-RU" sz="1500" i="1" dirty="0" err="1">
                <a:latin typeface="Arial" panose="020B0604020202020204" pitchFamily="34" charset="0"/>
              </a:rPr>
              <a:t>анатта</a:t>
            </a:r>
            <a:r>
              <a:rPr lang="ru-RU" sz="1500" i="1" dirty="0" smtClean="0">
                <a:latin typeface="Arial" panose="020B0604020202020204" pitchFamily="34" charset="0"/>
              </a:rPr>
              <a:t>)</a:t>
            </a:r>
            <a:endParaRPr lang="ru-RU" sz="1500" i="1" dirty="0"/>
          </a:p>
        </p:txBody>
      </p:sp>
    </p:spTree>
    <p:extLst>
      <p:ext uri="{BB962C8B-B14F-4D97-AF65-F5344CB8AC3E}">
        <p14:creationId xmlns:p14="http://schemas.microsoft.com/office/powerpoint/2010/main" val="25390398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2058194"/>
            <a:ext cx="5181600" cy="3886200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063259" y="1825625"/>
            <a:ext cx="3399482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15289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Путь к прекращению страданий – это «восьмеричный путь» правильности, то есть восемь ступеней на пути к избавлению от страданий, к достижению н и р в а н ы (в переводе с пали и санскрита – затухание, угасание, </a:t>
            </a:r>
            <a:r>
              <a:rPr lang="ru-RU" dirty="0" err="1"/>
              <a:t>иссякание</a:t>
            </a:r>
            <a:r>
              <a:rPr lang="ru-RU" dirty="0"/>
              <a:t>, успокоение) – конечной цели человеческого существования, достижение которой равнозначно окончательному уничтожению страдания. </a:t>
            </a:r>
          </a:p>
        </p:txBody>
      </p:sp>
    </p:spTree>
    <p:extLst>
      <p:ext uri="{BB962C8B-B14F-4D97-AF65-F5344CB8AC3E}">
        <p14:creationId xmlns:p14="http://schemas.microsoft.com/office/powerpoint/2010/main" val="25108452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-apple-system"/>
              </a:rPr>
              <a:t>древнеиндийская антологическая поэзия </a:t>
            </a:r>
            <a:r>
              <a:rPr lang="ru-RU" dirty="0">
                <a:solidFill>
                  <a:srgbClr val="000000"/>
                </a:solidFill>
                <a:latin typeface="-apple-system"/>
              </a:rPr>
              <a:t>V - XII вв. н. э. - в том числе произведения </a:t>
            </a:r>
            <a:r>
              <a:rPr lang="ru-RU" dirty="0" err="1">
                <a:solidFill>
                  <a:srgbClr val="000000"/>
                </a:solidFill>
                <a:latin typeface="-apple-system"/>
              </a:rPr>
              <a:t>Бхартрихари</a:t>
            </a:r>
            <a:r>
              <a:rPr lang="ru-RU" dirty="0">
                <a:solidFill>
                  <a:srgbClr val="000000"/>
                </a:solidFill>
                <a:latin typeface="-apple-system"/>
              </a:rPr>
              <a:t>, Калидасы, </a:t>
            </a:r>
            <a:r>
              <a:rPr lang="ru-RU" dirty="0" err="1">
                <a:solidFill>
                  <a:srgbClr val="000000"/>
                </a:solidFill>
                <a:latin typeface="-apple-system"/>
              </a:rPr>
              <a:t>Видьи</a:t>
            </a:r>
            <a:r>
              <a:rPr lang="ru-RU" dirty="0">
                <a:solidFill>
                  <a:srgbClr val="000000"/>
                </a:solidFill>
                <a:latin typeface="-apple-system"/>
              </a:rPr>
              <a:t>, </a:t>
            </a:r>
            <a:r>
              <a:rPr lang="ru-RU" dirty="0" err="1">
                <a:solidFill>
                  <a:srgbClr val="000000"/>
                </a:solidFill>
                <a:latin typeface="-apple-system"/>
              </a:rPr>
              <a:t>Мурари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612669" y="2287623"/>
            <a:ext cx="2666740" cy="3822765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rgbClr val="444444"/>
                </a:solidFill>
                <a:latin typeface="Source Sans Pro"/>
              </a:rPr>
              <a:t>От пламени вода, от зноя тень </a:t>
            </a:r>
            <a:r>
              <a:rPr lang="ru-RU" dirty="0" smtClean="0">
                <a:solidFill>
                  <a:srgbClr val="444444"/>
                </a:solidFill>
                <a:latin typeface="Source Sans Pro"/>
              </a:rPr>
              <a:t>— спасенье</a:t>
            </a:r>
            <a:r>
              <a:rPr lang="ru-RU" dirty="0">
                <a:solidFill>
                  <a:srgbClr val="444444"/>
                </a:solidFill>
                <a:latin typeface="Source Sans Pro"/>
              </a:rPr>
              <a:t>. </a:t>
            </a:r>
            <a:endParaRPr lang="ru-RU" dirty="0" smtClean="0">
              <a:solidFill>
                <a:srgbClr val="444444"/>
              </a:solidFill>
              <a:latin typeface="Source Sans Pro"/>
            </a:endParaRPr>
          </a:p>
          <a:p>
            <a:r>
              <a:rPr lang="ru-RU" dirty="0" smtClean="0">
                <a:solidFill>
                  <a:srgbClr val="444444"/>
                </a:solidFill>
                <a:latin typeface="Source Sans Pro"/>
              </a:rPr>
              <a:t>Для </a:t>
            </a:r>
            <a:r>
              <a:rPr lang="ru-RU" dirty="0">
                <a:solidFill>
                  <a:srgbClr val="444444"/>
                </a:solidFill>
                <a:latin typeface="Source Sans Pro"/>
              </a:rPr>
              <a:t>слона имей стрекало</a:t>
            </a:r>
            <a:r>
              <a:rPr lang="ru-RU" dirty="0" smtClean="0">
                <a:solidFill>
                  <a:srgbClr val="444444"/>
                </a:solidFill>
                <a:latin typeface="Source Sans Pro"/>
              </a:rPr>
              <a:t>, для </a:t>
            </a:r>
            <a:r>
              <a:rPr lang="ru-RU" dirty="0">
                <a:solidFill>
                  <a:srgbClr val="444444"/>
                </a:solidFill>
                <a:latin typeface="Source Sans Pro"/>
              </a:rPr>
              <a:t>мула — хворостину. </a:t>
            </a:r>
            <a:endParaRPr lang="ru-RU" dirty="0" smtClean="0">
              <a:solidFill>
                <a:srgbClr val="444444"/>
              </a:solidFill>
              <a:latin typeface="Source Sans Pro"/>
            </a:endParaRPr>
          </a:p>
          <a:p>
            <a:r>
              <a:rPr lang="ru-RU" dirty="0" smtClean="0">
                <a:solidFill>
                  <a:srgbClr val="444444"/>
                </a:solidFill>
                <a:latin typeface="Source Sans Pro"/>
              </a:rPr>
              <a:t>От болезни целебная </a:t>
            </a:r>
            <a:r>
              <a:rPr lang="ru-RU" dirty="0">
                <a:solidFill>
                  <a:srgbClr val="444444"/>
                </a:solidFill>
                <a:latin typeface="Source Sans Pro"/>
              </a:rPr>
              <a:t>трава нам помогает</a:t>
            </a:r>
            <a:r>
              <a:rPr lang="ru-RU" dirty="0" smtClean="0">
                <a:solidFill>
                  <a:srgbClr val="444444"/>
                </a:solidFill>
                <a:latin typeface="Source Sans Pro"/>
              </a:rPr>
              <a:t>,</a:t>
            </a:r>
          </a:p>
          <a:p>
            <a:r>
              <a:rPr lang="ru-RU" dirty="0" smtClean="0">
                <a:solidFill>
                  <a:srgbClr val="444444"/>
                </a:solidFill>
                <a:latin typeface="Source Sans Pro"/>
              </a:rPr>
              <a:t>Заклятье </a:t>
            </a:r>
            <a:r>
              <a:rPr lang="ru-RU" dirty="0">
                <a:solidFill>
                  <a:srgbClr val="444444"/>
                </a:solidFill>
                <a:latin typeface="Source Sans Pro"/>
              </a:rPr>
              <a:t>— от змеиного укуса</a:t>
            </a:r>
            <a:r>
              <a:rPr lang="ru-RU" dirty="0" smtClean="0">
                <a:solidFill>
                  <a:srgbClr val="444444"/>
                </a:solidFill>
                <a:latin typeface="Source Sans Pro"/>
              </a:rPr>
              <a:t>.</a:t>
            </a:r>
          </a:p>
          <a:p>
            <a:r>
              <a:rPr lang="ru-RU" dirty="0" smtClean="0">
                <a:solidFill>
                  <a:srgbClr val="444444"/>
                </a:solidFill>
                <a:latin typeface="Source Sans Pro"/>
              </a:rPr>
              <a:t>На </a:t>
            </a:r>
            <a:r>
              <a:rPr lang="ru-RU" dirty="0">
                <a:solidFill>
                  <a:srgbClr val="444444"/>
                </a:solidFill>
                <a:latin typeface="Source Sans Pro"/>
              </a:rPr>
              <a:t>всякое </a:t>
            </a:r>
            <a:r>
              <a:rPr lang="ru-RU" dirty="0" err="1">
                <a:solidFill>
                  <a:srgbClr val="444444"/>
                </a:solidFill>
                <a:latin typeface="Source Sans Pro"/>
              </a:rPr>
              <a:t>зловредство</a:t>
            </a:r>
            <a:r>
              <a:rPr lang="ru-RU" dirty="0">
                <a:solidFill>
                  <a:srgbClr val="444444"/>
                </a:solidFill>
                <a:latin typeface="Source Sans Pro"/>
              </a:rPr>
              <a:t> </a:t>
            </a:r>
            <a:r>
              <a:rPr lang="ru-RU" dirty="0" smtClean="0">
                <a:solidFill>
                  <a:srgbClr val="444444"/>
                </a:solidFill>
                <a:latin typeface="Source Sans Pro"/>
              </a:rPr>
              <a:t>средство </a:t>
            </a:r>
            <a:r>
              <a:rPr lang="ru-RU" dirty="0">
                <a:solidFill>
                  <a:srgbClr val="444444"/>
                </a:solidFill>
                <a:latin typeface="Source Sans Pro"/>
              </a:rPr>
              <a:t>есть</a:t>
            </a:r>
            <a:r>
              <a:rPr lang="ru-RU" dirty="0" smtClean="0">
                <a:solidFill>
                  <a:srgbClr val="444444"/>
                </a:solidFill>
                <a:latin typeface="Source Sans Pro"/>
              </a:rPr>
              <a:t>!</a:t>
            </a:r>
          </a:p>
          <a:p>
            <a:r>
              <a:rPr lang="ru-RU" dirty="0" smtClean="0">
                <a:solidFill>
                  <a:srgbClr val="444444"/>
                </a:solidFill>
                <a:latin typeface="Source Sans Pro"/>
              </a:rPr>
              <a:t>Зато </a:t>
            </a:r>
            <a:r>
              <a:rPr lang="ru-RU" dirty="0">
                <a:solidFill>
                  <a:srgbClr val="444444"/>
                </a:solidFill>
                <a:latin typeface="Source Sans Pro"/>
              </a:rPr>
              <a:t>дурак </a:t>
            </a:r>
            <a:r>
              <a:rPr lang="ru-RU" dirty="0" smtClean="0">
                <a:solidFill>
                  <a:srgbClr val="444444"/>
                </a:solidFill>
                <a:latin typeface="Source Sans Pro"/>
              </a:rPr>
              <a:t>из </a:t>
            </a:r>
            <a:r>
              <a:rPr lang="ru-RU" dirty="0">
                <a:solidFill>
                  <a:srgbClr val="444444"/>
                </a:solidFill>
                <a:latin typeface="Source Sans Pro"/>
              </a:rPr>
              <a:t>правила изъятье</a:t>
            </a:r>
            <a:r>
              <a:rPr lang="ru-RU" dirty="0" smtClean="0">
                <a:solidFill>
                  <a:srgbClr val="444444"/>
                </a:solidFill>
                <a:latin typeface="Source Sans Pro"/>
              </a:rPr>
              <a:t>:</a:t>
            </a:r>
          </a:p>
          <a:p>
            <a:r>
              <a:rPr lang="ru-RU" dirty="0" smtClean="0">
                <a:solidFill>
                  <a:srgbClr val="444444"/>
                </a:solidFill>
                <a:latin typeface="Source Sans Pro"/>
              </a:rPr>
              <a:t>Бессильны </a:t>
            </a:r>
            <a:r>
              <a:rPr lang="ru-RU" dirty="0">
                <a:solidFill>
                  <a:srgbClr val="444444"/>
                </a:solidFill>
                <a:latin typeface="Source Sans Pro"/>
              </a:rPr>
              <a:t>тут и зелье и заклятье!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5277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>
                <a:latin typeface="+mj-lt"/>
              </a:rPr>
              <a:t>Глиняная табличка из </a:t>
            </a:r>
            <a:r>
              <a:rPr lang="ru-RU" dirty="0" err="1">
                <a:latin typeface="+mj-lt"/>
              </a:rPr>
              <a:t>Шуруппака</a:t>
            </a:r>
            <a:r>
              <a:rPr lang="ru-RU" dirty="0">
                <a:latin typeface="+mj-lt"/>
              </a:rPr>
              <a:t> с текстом о продаже поля и дома, </a:t>
            </a:r>
            <a:r>
              <a:rPr lang="ru-RU" dirty="0" err="1">
                <a:latin typeface="+mj-lt"/>
              </a:rPr>
              <a:t>ок</a:t>
            </a:r>
            <a:r>
              <a:rPr lang="ru-RU" dirty="0">
                <a:latin typeface="+mj-lt"/>
              </a:rPr>
              <a:t>. 2600 г. до н. э.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59086" y="1825625"/>
            <a:ext cx="4607828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9851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Шумерская </a:t>
            </a:r>
            <a:r>
              <a:rPr lang="ru-RU" dirty="0"/>
              <a:t>литература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sz="3800" dirty="0" smtClean="0"/>
              <a:t>Мифы </a:t>
            </a:r>
            <a:r>
              <a:rPr lang="ru-RU" sz="3800" dirty="0"/>
              <a:t>Шумера</a:t>
            </a:r>
          </a:p>
          <a:p>
            <a:r>
              <a:rPr lang="ru-RU" sz="3800" dirty="0" smtClean="0"/>
              <a:t>Героический </a:t>
            </a:r>
            <a:r>
              <a:rPr lang="ru-RU" sz="3800" dirty="0"/>
              <a:t>эпос</a:t>
            </a:r>
          </a:p>
          <a:p>
            <a:r>
              <a:rPr lang="ru-RU" sz="3800" dirty="0" smtClean="0"/>
              <a:t>Религиозные </a:t>
            </a:r>
            <a:r>
              <a:rPr lang="ru-RU" sz="3800" dirty="0"/>
              <a:t>гимны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dirty="0"/>
              <a:t>Гильгамеш, </a:t>
            </a:r>
            <a:r>
              <a:rPr lang="ru-RU" dirty="0" err="1"/>
              <a:t>Энкиду</a:t>
            </a:r>
            <a:r>
              <a:rPr lang="ru-RU" dirty="0"/>
              <a:t> и нижний </a:t>
            </a:r>
            <a:r>
              <a:rPr lang="ru-RU" dirty="0" smtClean="0"/>
              <a:t>мир</a:t>
            </a:r>
          </a:p>
          <a:p>
            <a:r>
              <a:rPr lang="ru-RU" dirty="0">
                <a:solidFill>
                  <a:srgbClr val="333333"/>
                </a:solidFill>
                <a:latin typeface="Source Sans Pro"/>
              </a:rPr>
              <a:t>Поэма начинается с пролога о божественном акте творения, об отделении земли и неба, о низвержении богини </a:t>
            </a:r>
            <a:r>
              <a:rPr lang="ru-RU" dirty="0" err="1">
                <a:solidFill>
                  <a:srgbClr val="333333"/>
                </a:solidFill>
                <a:latin typeface="Source Sans Pro"/>
              </a:rPr>
              <a:t>Эрешкигаль</a:t>
            </a:r>
            <a:r>
              <a:rPr lang="ru-RU" dirty="0">
                <a:solidFill>
                  <a:srgbClr val="333333"/>
                </a:solidFill>
                <a:latin typeface="Source Sans Pro"/>
              </a:rPr>
              <a:t> в подземное царство, о битве </a:t>
            </a:r>
            <a:r>
              <a:rPr lang="ru-RU" dirty="0" err="1">
                <a:solidFill>
                  <a:srgbClr val="333333"/>
                </a:solidFill>
                <a:latin typeface="Source Sans Pro"/>
              </a:rPr>
              <a:t>Энки</a:t>
            </a:r>
            <a:r>
              <a:rPr lang="ru-RU" dirty="0">
                <a:solidFill>
                  <a:srgbClr val="333333"/>
                </a:solidFill>
                <a:latin typeface="Source Sans Pro"/>
              </a:rPr>
              <a:t> с чудовищем нижнего мира. Далее описывается дерево </a:t>
            </a:r>
            <a:r>
              <a:rPr lang="ru-RU" dirty="0" err="1">
                <a:solidFill>
                  <a:srgbClr val="333333"/>
                </a:solidFill>
                <a:latin typeface="Source Sans Pro"/>
              </a:rPr>
              <a:t>хулуппу</a:t>
            </a:r>
            <a:r>
              <a:rPr lang="ru-RU" dirty="0">
                <a:solidFill>
                  <a:srgbClr val="333333"/>
                </a:solidFill>
                <a:latin typeface="Source Sans Pro"/>
              </a:rPr>
              <a:t> (возможно ива), которое росло на берегах Евфрата. Оно было с корнем вырвано безжалостным южным ветром, но его нашла </a:t>
            </a:r>
            <a:r>
              <a:rPr lang="ru-RU" dirty="0" err="1">
                <a:solidFill>
                  <a:srgbClr val="333333"/>
                </a:solidFill>
                <a:latin typeface="Source Sans Pro"/>
              </a:rPr>
              <a:t>Инанна</a:t>
            </a:r>
            <a:r>
              <a:rPr lang="ru-RU" dirty="0">
                <a:solidFill>
                  <a:srgbClr val="333333"/>
                </a:solidFill>
                <a:latin typeface="Source Sans Pro"/>
              </a:rPr>
              <a:t> и посадила в своем саду. Она ухаживала за ним, видимо, надеясь в будущем сделать из него трон и ложе.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333333"/>
                </a:solidFill>
                <a:latin typeface="Source Sans Pro"/>
              </a:rPr>
              <a:t>Прошли годы. Дерево выросло и окрепло, но в его корнях поселилась змея, на вершине свила гнездо птица </a:t>
            </a:r>
            <a:r>
              <a:rPr lang="ru-RU" dirty="0" err="1">
                <a:solidFill>
                  <a:srgbClr val="333333"/>
                </a:solidFill>
                <a:latin typeface="Source Sans Pro"/>
              </a:rPr>
              <a:t>Анзуд</a:t>
            </a:r>
            <a:r>
              <a:rPr lang="ru-RU" dirty="0">
                <a:solidFill>
                  <a:srgbClr val="333333"/>
                </a:solidFill>
                <a:latin typeface="Source Sans Pro"/>
              </a:rPr>
              <a:t>, а в стволе устроила себе дом безжалостная дева </a:t>
            </a:r>
            <a:r>
              <a:rPr lang="ru-RU" dirty="0" err="1">
                <a:solidFill>
                  <a:srgbClr val="333333"/>
                </a:solidFill>
                <a:latin typeface="Source Sans Pro"/>
              </a:rPr>
              <a:t>Лилит</a:t>
            </a:r>
            <a:r>
              <a:rPr lang="ru-RU" dirty="0">
                <a:solidFill>
                  <a:srgbClr val="333333"/>
                </a:solidFill>
                <a:latin typeface="Source Sans Pro"/>
              </a:rPr>
              <a:t>. </a:t>
            </a:r>
            <a:r>
              <a:rPr lang="ru-RU" dirty="0" err="1">
                <a:solidFill>
                  <a:srgbClr val="333333"/>
                </a:solidFill>
                <a:latin typeface="Source Sans Pro"/>
              </a:rPr>
              <a:t>Инанна</a:t>
            </a:r>
            <a:r>
              <a:rPr lang="ru-RU" dirty="0">
                <a:solidFill>
                  <a:srgbClr val="333333"/>
                </a:solidFill>
                <a:latin typeface="Source Sans Pro"/>
              </a:rPr>
              <a:t>, видя, что ее детище погибает, стала проливать горькие слезы и жаловаться своему брату солнечному богу </a:t>
            </a:r>
            <a:r>
              <a:rPr lang="ru-RU" dirty="0" err="1">
                <a:solidFill>
                  <a:srgbClr val="333333"/>
                </a:solidFill>
                <a:latin typeface="Source Sans Pro"/>
              </a:rPr>
              <a:t>Уту</a:t>
            </a:r>
            <a:r>
              <a:rPr lang="ru-RU" dirty="0">
                <a:solidFill>
                  <a:srgbClr val="333333"/>
                </a:solidFill>
                <a:latin typeface="Source Sans Pro"/>
              </a:rPr>
              <a:t>. Но </a:t>
            </a:r>
            <a:r>
              <a:rPr lang="ru-RU" dirty="0" err="1">
                <a:solidFill>
                  <a:srgbClr val="333333"/>
                </a:solidFill>
                <a:latin typeface="Source Sans Pro"/>
              </a:rPr>
              <a:t>Уту</a:t>
            </a:r>
            <a:r>
              <a:rPr lang="ru-RU" dirty="0">
                <a:solidFill>
                  <a:srgbClr val="333333"/>
                </a:solidFill>
                <a:latin typeface="Source Sans Pro"/>
              </a:rPr>
              <a:t> ничем не смог ей помочь.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333333"/>
                </a:solidFill>
                <a:latin typeface="Source Sans Pro"/>
              </a:rPr>
              <a:t>Тогда </a:t>
            </a:r>
            <a:r>
              <a:rPr lang="ru-RU" dirty="0" err="1">
                <a:solidFill>
                  <a:srgbClr val="333333"/>
                </a:solidFill>
                <a:latin typeface="Source Sans Pro"/>
              </a:rPr>
              <a:t>Инанна</a:t>
            </a:r>
            <a:r>
              <a:rPr lang="ru-RU" dirty="0">
                <a:solidFill>
                  <a:srgbClr val="333333"/>
                </a:solidFill>
                <a:latin typeface="Source Sans Pro"/>
              </a:rPr>
              <a:t> обратилась со своей скорбью к </a:t>
            </a:r>
            <a:r>
              <a:rPr lang="ru-RU" dirty="0">
                <a:latin typeface="Source Sans Pro"/>
              </a:rPr>
              <a:t>Гильгамешу</a:t>
            </a:r>
            <a:r>
              <a:rPr lang="ru-RU" dirty="0">
                <a:solidFill>
                  <a:srgbClr val="333333"/>
                </a:solidFill>
                <a:latin typeface="Source Sans Pro"/>
              </a:rPr>
              <a:t>, и тот не остался глух к ее плачу. Надел он тяжелые доспехи, взял огромный топор и одним взмахом отсек змее голову. Увидев это, гигантская птица </a:t>
            </a:r>
            <a:r>
              <a:rPr lang="ru-RU" dirty="0" err="1">
                <a:solidFill>
                  <a:srgbClr val="333333"/>
                </a:solidFill>
                <a:latin typeface="Source Sans Pro"/>
              </a:rPr>
              <a:t>Анзуд</a:t>
            </a:r>
            <a:r>
              <a:rPr lang="ru-RU" dirty="0">
                <a:solidFill>
                  <a:srgbClr val="333333"/>
                </a:solidFill>
                <a:latin typeface="Source Sans Pro"/>
              </a:rPr>
              <a:t> подхватила своих детенышей и унесла в горы, а дева </a:t>
            </a:r>
            <a:r>
              <a:rPr lang="ru-RU" dirty="0" err="1">
                <a:solidFill>
                  <a:srgbClr val="333333"/>
                </a:solidFill>
                <a:latin typeface="Source Sans Pro"/>
              </a:rPr>
              <a:t>Лилит</a:t>
            </a:r>
            <a:r>
              <a:rPr lang="ru-RU" dirty="0">
                <a:solidFill>
                  <a:srgbClr val="333333"/>
                </a:solidFill>
                <a:latin typeface="Source Sans Pro"/>
              </a:rPr>
              <a:t> сама разрушила свое жилище и удалилась. Срубил Гильгамеш дерево </a:t>
            </a:r>
            <a:r>
              <a:rPr lang="ru-RU" dirty="0" err="1">
                <a:solidFill>
                  <a:srgbClr val="333333"/>
                </a:solidFill>
                <a:latin typeface="Source Sans Pro"/>
              </a:rPr>
              <a:t>хулуппу</a:t>
            </a:r>
            <a:r>
              <a:rPr lang="ru-RU" dirty="0">
                <a:solidFill>
                  <a:srgbClr val="333333"/>
                </a:solidFill>
                <a:latin typeface="Source Sans Pro"/>
              </a:rPr>
              <a:t>, чтобы </a:t>
            </a:r>
            <a:r>
              <a:rPr lang="ru-RU" dirty="0" err="1">
                <a:solidFill>
                  <a:srgbClr val="333333"/>
                </a:solidFill>
                <a:latin typeface="Source Sans Pro"/>
              </a:rPr>
              <a:t>Инанна</a:t>
            </a:r>
            <a:r>
              <a:rPr lang="ru-RU" dirty="0">
                <a:solidFill>
                  <a:srgbClr val="333333"/>
                </a:solidFill>
                <a:latin typeface="Source Sans Pro"/>
              </a:rPr>
              <a:t> могла сделать из него трон и ложе для своего храма.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3276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Древний Египет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Тема 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36724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Древнеегипетская цивилизация 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зародилась </a:t>
            </a:r>
            <a:r>
              <a:rPr lang="ru-RU" dirty="0"/>
              <a:t>в конце IV </a:t>
            </a:r>
            <a:r>
              <a:rPr lang="ru-RU" dirty="0" smtClean="0"/>
              <a:t>тысячелетия </a:t>
            </a:r>
            <a:r>
              <a:rPr lang="ru-RU" dirty="0"/>
              <a:t>до н. э. </a:t>
            </a:r>
            <a:endParaRPr lang="ru-RU" dirty="0" smtClean="0"/>
          </a:p>
          <a:p>
            <a:r>
              <a:rPr lang="ru-RU" dirty="0" smtClean="0"/>
              <a:t>завершила </a:t>
            </a:r>
            <a:r>
              <a:rPr lang="ru-RU" dirty="0"/>
              <a:t>цикл своего развития в IV веке до н. э., когда страну захватили фаланги Александра Македонского. </a:t>
            </a:r>
          </a:p>
        </p:txBody>
      </p:sp>
    </p:spTree>
    <p:extLst>
      <p:ext uri="{BB962C8B-B14F-4D97-AF65-F5344CB8AC3E}">
        <p14:creationId xmlns:p14="http://schemas.microsoft.com/office/powerpoint/2010/main" val="2798409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География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Собственно Древний Египет включал дельту Нила — историческую область Нижний Египет («Низина», «Дельта») и долину выше по течению Нила до 1-х порогов — Верхний Египет («Верховье», «Долина»), а также область </a:t>
            </a:r>
            <a:r>
              <a:rPr lang="ru-RU" dirty="0" err="1"/>
              <a:t>Файюмского</a:t>
            </a:r>
            <a:r>
              <a:rPr lang="ru-RU" dirty="0"/>
              <a:t> оазиса. </a:t>
            </a: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2116487"/>
            <a:ext cx="5181600" cy="3769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3450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Нил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Образ великой реки являлся ведущим образом всей </a:t>
            </a:r>
            <a:r>
              <a:rPr lang="ru-RU" dirty="0" smtClean="0"/>
              <a:t>древнеегипетской </a:t>
            </a:r>
            <a:r>
              <a:rPr lang="ru-RU" dirty="0"/>
              <a:t>культуры, а ее центральной идеей была идея вечности. Особенно ярко последняя проявилась в самых известных </a:t>
            </a:r>
            <a:r>
              <a:rPr lang="ru-RU" dirty="0" err="1"/>
              <a:t>созданиях</a:t>
            </a:r>
            <a:r>
              <a:rPr lang="ru-RU" dirty="0"/>
              <a:t> египетского гения – знаменитых пирамидах</a:t>
            </a:r>
          </a:p>
        </p:txBody>
      </p:sp>
    </p:spTree>
    <p:extLst>
      <p:ext uri="{BB962C8B-B14F-4D97-AF65-F5344CB8AC3E}">
        <p14:creationId xmlns:p14="http://schemas.microsoft.com/office/powerpoint/2010/main" val="6984870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780</TotalTime>
  <Words>2414</Words>
  <Application>Microsoft Office PowerPoint</Application>
  <PresentationFormat>Широкоэкранный</PresentationFormat>
  <Paragraphs>141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1" baseType="lpstr">
      <vt:lpstr>-apple-system</vt:lpstr>
      <vt:lpstr>Arial</vt:lpstr>
      <vt:lpstr>Calibri</vt:lpstr>
      <vt:lpstr>Calibri Light</vt:lpstr>
      <vt:lpstr>Source Sans Pro</vt:lpstr>
      <vt:lpstr>TimesNewRomanPSMT</vt:lpstr>
      <vt:lpstr>Тема Office</vt:lpstr>
      <vt:lpstr>Культура Древнего мира</vt:lpstr>
      <vt:lpstr>Возникновение письменности</vt:lpstr>
      <vt:lpstr>Шумеры</vt:lpstr>
      <vt:lpstr>Презентация PowerPoint</vt:lpstr>
      <vt:lpstr>Шумерская литература</vt:lpstr>
      <vt:lpstr>Древний Египет</vt:lpstr>
      <vt:lpstr>Древнеегипетская цивилизация </vt:lpstr>
      <vt:lpstr>География</vt:lpstr>
      <vt:lpstr>Нил</vt:lpstr>
      <vt:lpstr>Периодизация истории Древнего Египта</vt:lpstr>
      <vt:lpstr>Пирамиды</vt:lpstr>
      <vt:lpstr>Погребальный культ</vt:lpstr>
      <vt:lpstr>Презентация PowerPoint</vt:lpstr>
      <vt:lpstr>Презентация PowerPoint</vt:lpstr>
      <vt:lpstr>Пантеон</vt:lpstr>
      <vt:lpstr>Эхнатон</vt:lpstr>
      <vt:lpstr>Искусство в Древнем Египте </vt:lpstr>
      <vt:lpstr>храм царицы Хатшепсут </vt:lpstr>
      <vt:lpstr>зодчество Нового царства </vt:lpstr>
      <vt:lpstr>Древнеегипетские литературные памятники </vt:lpstr>
      <vt:lpstr>Поучительная литература</vt:lpstr>
      <vt:lpstr>Повествовательная литература</vt:lpstr>
      <vt:lpstr>Лирика(перевод А.Ахматовой)</vt:lpstr>
      <vt:lpstr>Древняя Индия</vt:lpstr>
      <vt:lpstr>Презентация PowerPoint</vt:lpstr>
      <vt:lpstr>с середины II тысячелетия </vt:lpstr>
      <vt:lpstr>четыре Веды</vt:lpstr>
      <vt:lpstr>Презентация PowerPoint</vt:lpstr>
      <vt:lpstr>Презентация PowerPoint</vt:lpstr>
      <vt:lpstr>Кризис ведической религии </vt:lpstr>
      <vt:lpstr>Будда</vt:lpstr>
      <vt:lpstr>Презентация PowerPoint</vt:lpstr>
      <vt:lpstr>Презентация PowerPoint</vt:lpstr>
      <vt:lpstr>древнеиндийская антологическая поэзия V - XII вв. н. э. - в том числе произведения Бхартрихари, Калидасы, Видьи, Мурари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литературы</dc:title>
  <dc:creator>Administrator</dc:creator>
  <cp:lastModifiedBy>Administrator</cp:lastModifiedBy>
  <cp:revision>74</cp:revision>
  <dcterms:created xsi:type="dcterms:W3CDTF">2024-09-07T11:04:31Z</dcterms:created>
  <dcterms:modified xsi:type="dcterms:W3CDTF">2024-09-30T16:49:27Z</dcterms:modified>
</cp:coreProperties>
</file>